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nger Armstrong" initials="GA" lastIdx="2" clrIdx="0">
    <p:extLst>
      <p:ext uri="{19B8F6BF-5375-455C-9EA6-DF929625EA0E}">
        <p15:presenceInfo xmlns:p15="http://schemas.microsoft.com/office/powerpoint/2012/main" userId="S::CC62111@tn.gov::21620b38-1210-4ec4-bcae-b030053324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E9C0F8-C2A0-4F03-B16F-735EAEB6980E}" v="19" dt="2022-03-01T16:01:31.7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2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ng, Xiangjun" userId="b31bc8f6-5864-4cb3-af2c-fa1e3dccfc48" providerId="ADAL" clId="{5F8F5ACA-63DB-4A3E-BEB8-02C97610081E}"/>
    <pc:docChg chg="modSld">
      <pc:chgData name="Zhang, Xiangjun" userId="b31bc8f6-5864-4cb3-af2c-fa1e3dccfc48" providerId="ADAL" clId="{5F8F5ACA-63DB-4A3E-BEB8-02C97610081E}" dt="2022-03-02T14:42:06.824" v="1" actId="1076"/>
      <pc:docMkLst>
        <pc:docMk/>
      </pc:docMkLst>
      <pc:sldChg chg="modSp mod">
        <pc:chgData name="Zhang, Xiangjun" userId="b31bc8f6-5864-4cb3-af2c-fa1e3dccfc48" providerId="ADAL" clId="{5F8F5ACA-63DB-4A3E-BEB8-02C97610081E}" dt="2022-03-02T14:42:06.824" v="1" actId="1076"/>
        <pc:sldMkLst>
          <pc:docMk/>
          <pc:sldMk cId="144645965" sldId="256"/>
        </pc:sldMkLst>
        <pc:picChg chg="mod">
          <ac:chgData name="Zhang, Xiangjun" userId="b31bc8f6-5864-4cb3-af2c-fa1e3dccfc48" providerId="ADAL" clId="{5F8F5ACA-63DB-4A3E-BEB8-02C97610081E}" dt="2022-03-02T14:42:06.824" v="1" actId="1076"/>
          <ac:picMkLst>
            <pc:docMk/>
            <pc:sldMk cId="144645965" sldId="256"/>
            <ac:picMk id="12" creationId="{C4962785-B9C3-4329-ABF2-796A5B1D861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A941-2D37-4F67-B89A-4FCDFD27F308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7161-00DA-4EEE-AF89-DD7B6AE83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7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A941-2D37-4F67-B89A-4FCDFD27F308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7161-00DA-4EEE-AF89-DD7B6AE83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3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A941-2D37-4F67-B89A-4FCDFD27F308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7161-00DA-4EEE-AF89-DD7B6AE83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0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A941-2D37-4F67-B89A-4FCDFD27F308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7161-00DA-4EEE-AF89-DD7B6AE83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5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A941-2D37-4F67-B89A-4FCDFD27F308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7161-00DA-4EEE-AF89-DD7B6AE83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63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A941-2D37-4F67-B89A-4FCDFD27F308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7161-00DA-4EEE-AF89-DD7B6AE83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0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A941-2D37-4F67-B89A-4FCDFD27F308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7161-00DA-4EEE-AF89-DD7B6AE83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53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A941-2D37-4F67-B89A-4FCDFD27F308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7161-00DA-4EEE-AF89-DD7B6AE83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88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A941-2D37-4F67-B89A-4FCDFD27F308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7161-00DA-4EEE-AF89-DD7B6AE83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1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A941-2D37-4F67-B89A-4FCDFD27F308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7161-00DA-4EEE-AF89-DD7B6AE83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7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FA941-2D37-4F67-B89A-4FCDFD27F308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37161-00DA-4EEE-AF89-DD7B6AE83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781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FA941-2D37-4F67-B89A-4FCDFD27F308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37161-00DA-4EEE-AF89-DD7B6AE83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6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2.emf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jpg"/><Relationship Id="rId10" Type="http://schemas.openxmlformats.org/officeDocument/2006/relationships/image" Target="../media/image8.png"/><Relationship Id="rId4" Type="http://schemas.openxmlformats.org/officeDocument/2006/relationships/hyperlink" Target="mailto:Staci.Golloway@tn.gov" TargetMode="External"/><Relationship Id="rId9" Type="http://schemas.openxmlformats.org/officeDocument/2006/relationships/image" Target="../media/image7.jp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B28B669-45A8-4956-8E51-114D1E6DB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11" y="0"/>
            <a:ext cx="6679578" cy="199186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One Stop Re-Entry Shop</a:t>
            </a:r>
            <a:br>
              <a:rPr lang="en-US" sz="3000" dirty="0">
                <a:solidFill>
                  <a:schemeClr val="accent1">
                    <a:lumMod val="50000"/>
                  </a:schemeClr>
                </a:solidFill>
                <a:latin typeface="Rockwell" panose="02060603020205020403" pitchFamily="18" charset="0"/>
              </a:rPr>
            </a:br>
            <a:r>
              <a:rPr lang="en-US" sz="2400" dirty="0">
                <a:latin typeface="+mn-lt"/>
              </a:rPr>
              <a:t>for Justice-Involved Individuals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Thursday, March 10, 2022 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1:00 PM – 3:00 PM EST</a:t>
            </a:r>
            <a:br>
              <a:rPr lang="en-US" sz="2400" dirty="0">
                <a:latin typeface="+mn-lt"/>
              </a:rPr>
            </a:br>
            <a:r>
              <a:rPr lang="en-US" sz="1800" b="1" dirty="0">
                <a:latin typeface="+mn-lt"/>
              </a:rPr>
              <a:t>Hosted by the East Tennessee Re-Entry Collaborative</a:t>
            </a:r>
            <a:endParaRPr lang="en-US" sz="2400" b="1" dirty="0">
              <a:latin typeface="+mn-lt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378977-54C2-40F2-B0AC-8470E5AE0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211" y="2141034"/>
            <a:ext cx="3284426" cy="1293542"/>
          </a:xfrm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1600" u="sng" dirty="0"/>
              <a:t>Location: </a:t>
            </a:r>
          </a:p>
          <a:p>
            <a:r>
              <a:rPr lang="en-US" sz="1500" dirty="0"/>
              <a:t>American Job Center – Knoxville</a:t>
            </a:r>
          </a:p>
          <a:p>
            <a:r>
              <a:rPr lang="en-US" sz="1500" dirty="0"/>
              <a:t>2700 Middlebrook Pike Ste 100</a:t>
            </a:r>
          </a:p>
          <a:p>
            <a:r>
              <a:rPr lang="en-US" sz="1500" dirty="0"/>
              <a:t>Knoxville, TN 37921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8F906A-5717-44B0-ABA7-6013DFAB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63" y="3539659"/>
            <a:ext cx="3284426" cy="4444534"/>
          </a:xfrm>
          <a:ln w="381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u="sng" dirty="0"/>
              <a:t>Resources available include:</a:t>
            </a:r>
          </a:p>
          <a:p>
            <a:r>
              <a:rPr lang="en-US" sz="1100" dirty="0"/>
              <a:t>TDOC Community Resource Center</a:t>
            </a:r>
          </a:p>
          <a:p>
            <a:r>
              <a:rPr lang="en-US" sz="1100" dirty="0"/>
              <a:t>Driver’s License Reinstatement Guidance</a:t>
            </a:r>
          </a:p>
          <a:p>
            <a:r>
              <a:rPr lang="en-US" sz="1100" dirty="0"/>
              <a:t>American Job Center</a:t>
            </a:r>
          </a:p>
          <a:p>
            <a:r>
              <a:rPr lang="en-US" sz="1100" dirty="0"/>
              <a:t>Goodwill</a:t>
            </a:r>
          </a:p>
          <a:p>
            <a:r>
              <a:rPr lang="en-US" sz="1100" dirty="0"/>
              <a:t>Regions Bank</a:t>
            </a:r>
          </a:p>
          <a:p>
            <a:r>
              <a:rPr lang="en-US" sz="1100" dirty="0"/>
              <a:t>KLF</a:t>
            </a:r>
          </a:p>
          <a:p>
            <a:r>
              <a:rPr lang="en-US" sz="1100" dirty="0" err="1"/>
              <a:t>Penninsula</a:t>
            </a:r>
            <a:endParaRPr lang="en-US" sz="1100" dirty="0"/>
          </a:p>
          <a:p>
            <a:r>
              <a:rPr lang="en-US" sz="1100" dirty="0"/>
              <a:t>TCSEPP</a:t>
            </a:r>
          </a:p>
          <a:p>
            <a:r>
              <a:rPr lang="en-US" sz="1100" dirty="0"/>
              <a:t>TN Dept of Human Services/Vocational Rehabilitation</a:t>
            </a:r>
          </a:p>
          <a:p>
            <a:r>
              <a:rPr lang="en-US" sz="1100" dirty="0"/>
              <a:t>Dept. of Human Services / SNAP (accepting applications onsite)</a:t>
            </a:r>
          </a:p>
          <a:p>
            <a:r>
              <a:rPr lang="en-US" sz="1100" dirty="0"/>
              <a:t>KCDC applications accepted onsite</a:t>
            </a:r>
          </a:p>
          <a:p>
            <a:r>
              <a:rPr lang="en-US" sz="1100" dirty="0"/>
              <a:t>TCAT Knoxville/Adult Education</a:t>
            </a:r>
          </a:p>
          <a:p>
            <a:r>
              <a:rPr lang="en-US" sz="1100" dirty="0"/>
              <a:t>Healing the Home</a:t>
            </a:r>
          </a:p>
          <a:p>
            <a:r>
              <a:rPr lang="en-US" sz="1100" dirty="0"/>
              <a:t>Knoxville Are Project Access</a:t>
            </a:r>
          </a:p>
          <a:p>
            <a:r>
              <a:rPr lang="en-US" sz="1100" dirty="0"/>
              <a:t>Legal Aid of East Tennessee</a:t>
            </a:r>
          </a:p>
          <a:p>
            <a:endParaRPr lang="en-US" sz="1100" dirty="0"/>
          </a:p>
          <a:p>
            <a:pPr marL="0" indent="0">
              <a:buNone/>
            </a:pPr>
            <a:endParaRPr lang="en-US" sz="1100" dirty="0">
              <a:highlight>
                <a:srgbClr val="FFFF00"/>
              </a:highlight>
            </a:endParaRPr>
          </a:p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F80040F-4C1C-483C-9A43-D22157B7E6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29000" y="2141034"/>
            <a:ext cx="3339788" cy="5843159"/>
          </a:xfrm>
          <a:ln w="381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u="sng" dirty="0"/>
              <a:t>Employers available include</a:t>
            </a:r>
          </a:p>
          <a:p>
            <a:r>
              <a:rPr lang="en-US" sz="1200" dirty="0"/>
              <a:t>Building Talent Foundation</a:t>
            </a:r>
          </a:p>
          <a:p>
            <a:r>
              <a:rPr lang="en-US" sz="1200" dirty="0"/>
              <a:t>DB Subs/dba/Subway</a:t>
            </a:r>
          </a:p>
          <a:p>
            <a:r>
              <a:rPr lang="en-US" sz="1200" dirty="0"/>
              <a:t>Express Employment Professionals</a:t>
            </a:r>
          </a:p>
          <a:p>
            <a:r>
              <a:rPr lang="en-US" sz="1200" dirty="0"/>
              <a:t>Gear</a:t>
            </a:r>
          </a:p>
          <a:p>
            <a:r>
              <a:rPr lang="en-US" sz="1200" dirty="0"/>
              <a:t>Harrison Construction Company</a:t>
            </a:r>
          </a:p>
          <a:p>
            <a:r>
              <a:rPr lang="en-US" sz="1200" dirty="0"/>
              <a:t>House-Hasson</a:t>
            </a:r>
          </a:p>
          <a:p>
            <a:r>
              <a:rPr lang="en-US" sz="1200" dirty="0"/>
              <a:t>JP Lamborn</a:t>
            </a:r>
          </a:p>
          <a:p>
            <a:r>
              <a:rPr lang="en-US" sz="1200" dirty="0"/>
              <a:t>Newell Brands</a:t>
            </a:r>
          </a:p>
          <a:p>
            <a:r>
              <a:rPr lang="en-US" sz="1200" dirty="0"/>
              <a:t>Republic Plastics</a:t>
            </a:r>
          </a:p>
          <a:p>
            <a:r>
              <a:rPr lang="en-US" sz="1200" dirty="0"/>
              <a:t>Servpro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sz="17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2" name="Picture 11" descr="Business people shaking hands">
            <a:extLst>
              <a:ext uri="{FF2B5EF4-FFF2-40B4-BE49-F238E27FC236}">
                <a16:creationId xmlns:a16="http://schemas.microsoft.com/office/drawing/2014/main" id="{C4962785-B9C3-4329-ABF2-796A5B1D861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3" y="57942"/>
            <a:ext cx="6679578" cy="1953909"/>
          </a:xfrm>
          <a:prstGeom prst="rect">
            <a:avLst/>
          </a:prstGeom>
          <a:ln w="69850">
            <a:solidFill>
              <a:srgbClr val="0070C0"/>
            </a:solidFill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F3FE55D-AC08-426C-9BF5-73EAC92516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6920" y="8589621"/>
            <a:ext cx="904018" cy="35532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CEFD1E4-957E-4A45-B181-FD028E2ECD2D}"/>
              </a:ext>
            </a:extLst>
          </p:cNvPr>
          <p:cNvSpPr txBox="1"/>
          <p:nvPr/>
        </p:nvSpPr>
        <p:spPr>
          <a:xfrm>
            <a:off x="89210" y="8089276"/>
            <a:ext cx="6679578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For questions about this event, please contact the TDOC Correctional Counselor at 865-333-6134 or </a:t>
            </a:r>
            <a:r>
              <a:rPr lang="en-US" sz="1200" dirty="0">
                <a:solidFill>
                  <a:srgbClr val="0070C0"/>
                </a:solidFill>
                <a:hlinkClick r:id="rId4"/>
              </a:rPr>
              <a:t>S</a:t>
            </a:r>
            <a:r>
              <a:rPr lang="en-US" sz="1200" dirty="0">
                <a:solidFill>
                  <a:srgbClr val="0563C1"/>
                </a:solidFill>
                <a:hlinkClick r:id="rId4"/>
              </a:rPr>
              <a:t>taci</a:t>
            </a:r>
            <a:r>
              <a:rPr lang="en-US" sz="1200" dirty="0">
                <a:solidFill>
                  <a:srgbClr val="0070C0"/>
                </a:solidFill>
                <a:hlinkClick r:id="rId4"/>
              </a:rPr>
              <a:t>.Golloway@tn.gov</a:t>
            </a:r>
            <a:r>
              <a:rPr lang="en-US" sz="1200" dirty="0"/>
              <a:t>.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C617024-0A6A-4792-BCA5-0647F76584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62" y="8629720"/>
            <a:ext cx="1551904" cy="315230"/>
          </a:xfrm>
          <a:prstGeom prst="rect">
            <a:avLst/>
          </a:prstGeom>
        </p:spPr>
      </p:pic>
      <p:pic>
        <p:nvPicPr>
          <p:cNvPr id="17" name="Picture 2" descr="SERVPRO">
            <a:extLst>
              <a:ext uri="{FF2B5EF4-FFF2-40B4-BE49-F238E27FC236}">
                <a16:creationId xmlns:a16="http://schemas.microsoft.com/office/drawing/2014/main" id="{FF29BDF4-3D7A-4779-8FEC-5685EEFE72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245" y="5445039"/>
            <a:ext cx="1593952" cy="36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61E962B3-F406-46B8-91C6-CBF00BA09505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67" b="25571"/>
          <a:stretch/>
        </p:blipFill>
        <p:spPr>
          <a:xfrm>
            <a:off x="3599041" y="5594298"/>
            <a:ext cx="1129786" cy="5486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BBCF960-69DA-4399-9C3C-FF1E109DC7E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77" y="6223911"/>
            <a:ext cx="782084" cy="731520"/>
          </a:xfrm>
          <a:prstGeom prst="rect">
            <a:avLst/>
          </a:prstGeom>
        </p:spPr>
      </p:pic>
      <p:pic>
        <p:nvPicPr>
          <p:cNvPr id="26" name="Picture 2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5C5BECB0-F26C-4131-A1A3-79207C47AFE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623" y="5986662"/>
            <a:ext cx="1173197" cy="640080"/>
          </a:xfrm>
          <a:prstGeom prst="rect">
            <a:avLst/>
          </a:prstGeom>
        </p:spPr>
      </p:pic>
      <p:pic>
        <p:nvPicPr>
          <p:cNvPr id="9" name="Picture 8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5526D81-742A-4770-B31A-5E28A023071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051" y="7333887"/>
            <a:ext cx="973778" cy="457200"/>
          </a:xfrm>
          <a:prstGeom prst="rect">
            <a:avLst/>
          </a:prstGeom>
        </p:spPr>
      </p:pic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4819518-D3AC-4278-992B-222C91F5509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192" y="6731825"/>
            <a:ext cx="940526" cy="365760"/>
          </a:xfrm>
          <a:prstGeom prst="rect">
            <a:avLst/>
          </a:prstGeom>
        </p:spPr>
      </p:pic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B93D41E-6094-4349-B670-0BC65B579A6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072" y="7384497"/>
            <a:ext cx="955697" cy="457200"/>
          </a:xfrm>
          <a:prstGeom prst="rect">
            <a:avLst/>
          </a:prstGeom>
        </p:spPr>
      </p:pic>
      <p:pic>
        <p:nvPicPr>
          <p:cNvPr id="19" name="Picture 18" descr="Logo, company name&#10;&#10;Description automatically generated">
            <a:extLst>
              <a:ext uri="{FF2B5EF4-FFF2-40B4-BE49-F238E27FC236}">
                <a16:creationId xmlns:a16="http://schemas.microsoft.com/office/drawing/2014/main" id="{A2748E7F-3DD4-4D8A-A3A9-294E872CBF2B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22" t="22074" r="13414" b="9227"/>
          <a:stretch/>
        </p:blipFill>
        <p:spPr>
          <a:xfrm>
            <a:off x="4621068" y="6521394"/>
            <a:ext cx="784977" cy="640080"/>
          </a:xfrm>
          <a:prstGeom prst="rect">
            <a:avLst/>
          </a:prstGeom>
        </p:spPr>
      </p:pic>
      <p:pic>
        <p:nvPicPr>
          <p:cNvPr id="20" name="Picture 19" descr="Logo, company name&#10;&#10;Description automatically generated">
            <a:extLst>
              <a:ext uri="{FF2B5EF4-FFF2-40B4-BE49-F238E27FC236}">
                <a16:creationId xmlns:a16="http://schemas.microsoft.com/office/drawing/2014/main" id="{5A17590F-6BDF-4FF5-825B-58D0B8EDA2AF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55" t="36910" r="9292" b="34685"/>
          <a:stretch/>
        </p:blipFill>
        <p:spPr>
          <a:xfrm>
            <a:off x="4493269" y="5130750"/>
            <a:ext cx="1118741" cy="274320"/>
          </a:xfrm>
          <a:prstGeom prst="rect">
            <a:avLst/>
          </a:prstGeom>
        </p:spPr>
      </p:pic>
      <p:pic>
        <p:nvPicPr>
          <p:cNvPr id="21" name="Picture 20" descr="Logo&#10;&#10;Description automatically generated">
            <a:extLst>
              <a:ext uri="{FF2B5EF4-FFF2-40B4-BE49-F238E27FC236}">
                <a16:creationId xmlns:a16="http://schemas.microsoft.com/office/drawing/2014/main" id="{581DE5C0-611F-49CE-9C76-7C0BE6D07E17}"/>
              </a:ext>
            </a:extLst>
          </p:cNvPr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57" t="33687" r="12818" b="38894"/>
          <a:stretch/>
        </p:blipFill>
        <p:spPr>
          <a:xfrm>
            <a:off x="5487759" y="4750008"/>
            <a:ext cx="128102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45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E85CDEE9-EDDB-4B3E-97E8-30A392888E75}">
  <we:reference id="6a7bd4f3-0563-43af-8c08-79110eebdff6" version="1.1.0.1" store="EXCatalog" storeType="EXCatalog"/>
  <we:alternateReferences>
    <we:reference id="WA104381155" version="1.1.0.1" store="en-US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3153</TotalTime>
  <Words>158</Words>
  <Application>Microsoft Office PowerPoint</Application>
  <PresentationFormat>Letter Paper (8.5x11 in)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Rockwell</vt:lpstr>
      <vt:lpstr>Office Theme</vt:lpstr>
      <vt:lpstr>One Stop Re-Entry Shop for Justice-Involved Individuals Thursday, March 10, 2022  1:00 PM – 3:00 PM EST Hosted by the East Tennessee Re-Entry Collaborative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Stop Re-Entry Shop Resource and Employment Fair December 3, 2021  1:00 PM – 3:00 PM EST</dc:title>
  <dc:creator>Laura D. Chagnon</dc:creator>
  <cp:lastModifiedBy>Zhang, Xiangjun</cp:lastModifiedBy>
  <cp:revision>61</cp:revision>
  <cp:lastPrinted>2022-01-18T13:31:46Z</cp:lastPrinted>
  <dcterms:created xsi:type="dcterms:W3CDTF">2021-11-16T13:40:38Z</dcterms:created>
  <dcterms:modified xsi:type="dcterms:W3CDTF">2022-03-02T14:42:15Z</dcterms:modified>
</cp:coreProperties>
</file>