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37"/>
  </p:notesMasterIdLst>
  <p:sldIdLst>
    <p:sldId id="322" r:id="rId2"/>
    <p:sldId id="257" r:id="rId3"/>
    <p:sldId id="258" r:id="rId4"/>
    <p:sldId id="259" r:id="rId5"/>
    <p:sldId id="260" r:id="rId6"/>
    <p:sldId id="261" r:id="rId7"/>
    <p:sldId id="417" r:id="rId8"/>
    <p:sldId id="263" r:id="rId9"/>
    <p:sldId id="264" r:id="rId10"/>
    <p:sldId id="265" r:id="rId11"/>
    <p:sldId id="266" r:id="rId12"/>
    <p:sldId id="267" r:id="rId13"/>
    <p:sldId id="271" r:id="rId14"/>
    <p:sldId id="272" r:id="rId15"/>
    <p:sldId id="275" r:id="rId16"/>
    <p:sldId id="280" r:id="rId17"/>
    <p:sldId id="281" r:id="rId18"/>
    <p:sldId id="282" r:id="rId19"/>
    <p:sldId id="283" r:id="rId20"/>
    <p:sldId id="284" r:id="rId21"/>
    <p:sldId id="285" r:id="rId22"/>
    <p:sldId id="276" r:id="rId23"/>
    <p:sldId id="277" r:id="rId24"/>
    <p:sldId id="278" r:id="rId25"/>
    <p:sldId id="318" r:id="rId26"/>
    <p:sldId id="286" r:id="rId27"/>
    <p:sldId id="323" r:id="rId28"/>
    <p:sldId id="324" r:id="rId29"/>
    <p:sldId id="410" r:id="rId30"/>
    <p:sldId id="411" r:id="rId31"/>
    <p:sldId id="412" r:id="rId32"/>
    <p:sldId id="413" r:id="rId33"/>
    <p:sldId id="414" r:id="rId34"/>
    <p:sldId id="415" r:id="rId35"/>
    <p:sldId id="416" r:id="rId36"/>
  </p:sldIdLst>
  <p:sldSz cx="9144000" cy="5143500" type="screen16x9"/>
  <p:notesSz cx="6858000" cy="9144000"/>
  <p:embeddedFontLst>
    <p:embeddedFont>
      <p:font typeface="Arial Nova" panose="020B0504020202020204" pitchFamily="34" charset="0"/>
      <p:regular r:id="rId38"/>
      <p:bold r:id="rId39"/>
      <p:italic r:id="rId40"/>
      <p:boldItalic r:id="rId41"/>
    </p:embeddedFont>
    <p:embeddedFont>
      <p:font typeface="Avenir" panose="02000503020000020003" pitchFamily="2" charset="0"/>
      <p:regular r:id="rId42"/>
      <p:italic r:id="rId43"/>
    </p:embeddedFont>
    <p:embeddedFont>
      <p:font typeface="Calibri" panose="020F0502020204030204" pitchFamily="34" charset="0"/>
      <p:regular r:id="rId44"/>
      <p:bold r:id="rId45"/>
      <p:italic r:id="rId46"/>
      <p:boldItalic r:id="rId47"/>
    </p:embeddedFont>
    <p:embeddedFont>
      <p:font typeface="Fira Sans" panose="020B0503050000020004" pitchFamily="34" charset="0"/>
      <p:regular r:id="rId48"/>
      <p:bold r:id="rId49"/>
      <p:italic r:id="rId50"/>
      <p:boldItalic r:id="rId51"/>
    </p:embeddedFont>
    <p:embeddedFont>
      <p:font typeface="Fira Sans Extra Condensed" panose="020F0502020204030204" pitchFamily="34" charset="0"/>
      <p:regular r:id="rId52"/>
      <p:bold r:id="rId53"/>
      <p:italic r:id="rId54"/>
      <p:boldItalic r:id="rId54"/>
    </p:embeddedFont>
    <p:embeddedFont>
      <p:font typeface="Libre Franklin Medium" panose="020F0502020204030204" pitchFamily="34" charset="0"/>
      <p:regular r:id="rId55"/>
      <p:bold r:id="rId56"/>
      <p:italic r:id="rId57"/>
      <p:boldItalic r:id="rId56"/>
    </p:embeddedFont>
    <p:embeddedFont>
      <p:font typeface="Roboto" panose="02000000000000000000" pitchFamily="2" charset="0"/>
      <p:regular r:id="rId58"/>
      <p:bold r:id="rId59"/>
      <p:italic r:id="rId60"/>
      <p:boldItalic r:id="rId61"/>
    </p:embeddedFont>
    <p:embeddedFont>
      <p:font typeface="Roboto Medium" panose="020F0502020204030204" pitchFamily="3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urie Meschk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0F00"/>
    <a:srgbClr val="C70F00"/>
    <a:srgbClr val="E30F00"/>
    <a:srgbClr val="FF8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B9DFE55-185D-4312-9BBD-2735C975B89B}">
  <a:tblStyle styleId="{AB9DFE55-185D-4312-9BBD-2735C975B89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5902"/>
    <p:restoredTop sz="80021"/>
  </p:normalViewPr>
  <p:slideViewPr>
    <p:cSldViewPr snapToGrid="0">
      <p:cViewPr>
        <p:scale>
          <a:sx n="100" d="100"/>
          <a:sy n="100" d="100"/>
        </p:scale>
        <p:origin x="152" y="1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5.fntdata"/><Relationship Id="rId47" Type="http://schemas.openxmlformats.org/officeDocument/2006/relationships/font" Target="fonts/font10.fntdata"/><Relationship Id="rId63" Type="http://schemas.openxmlformats.org/officeDocument/2006/relationships/font" Target="fonts/font26.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font" Target="fonts/font2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font" Target="fonts/font27.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font" Target="fonts/font2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2.fntdata"/><Relationship Id="rId34" Type="http://schemas.openxmlformats.org/officeDocument/2006/relationships/slide" Target="slides/slide33.xml"/><Relationship Id="rId50" Type="http://schemas.openxmlformats.org/officeDocument/2006/relationships/font" Target="fonts/font13.fntdata"/><Relationship Id="rId55"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adf.org.au/drug-facts/#whee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evelopingchild.harvard.edu/resources/wp1/"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developingchild.harvard.edu/resources/toxic-stress-derails-healthy-development/" TargetMode="External"/><Relationship Id="rId4" Type="http://schemas.openxmlformats.org/officeDocument/2006/relationships/hyperlink" Target="https://developingchild.harvard.edu/resources/building-core-capabilities-for-lif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05ea07e6f5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05ea07e6f5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0c1d468263_1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20c1d468263_1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Our brains are wired to increase the odds that we will repeat pleasurable activities. The neurotransmitter dopamine is central to this. Whenever the reward circuit is activated by a healthy, pleasurable experience, a burst of dopamine signals that something important is happening that needs to be remembered. This dopamine signal causes changes in neural connectivity that make it easier to repeat the activity again and again without thinking about it, leading to the formation of habits.</a:t>
            </a:r>
            <a:endParaRPr/>
          </a:p>
          <a:p>
            <a:pPr marL="0" lvl="0" indent="0" algn="l" rtl="0">
              <a:lnSpc>
                <a:spcPct val="115000"/>
              </a:lnSpc>
              <a:spcBef>
                <a:spcPts val="1200"/>
              </a:spcBef>
              <a:spcAft>
                <a:spcPts val="0"/>
              </a:spcAft>
              <a:buClr>
                <a:schemeClr val="dk1"/>
              </a:buClr>
              <a:buSzPts val="1100"/>
              <a:buFont typeface="Arial"/>
              <a:buNone/>
            </a:pPr>
            <a:r>
              <a:rPr lang="en"/>
              <a:t>Just as drugs produce intense euphoria, they also produce much larger surges of dopamine, powerfully reinforcing the connection between consumption of the drug, the resulting pleasure, and all the external cues linked to the experience. Large surges of dopamine “teach” the brain to seek drugs at the expense of other, healthier goals and activities.</a:t>
            </a:r>
            <a:endParaRPr/>
          </a:p>
          <a:p>
            <a:pPr marL="0" lvl="0" indent="0" algn="l" rtl="0">
              <a:spcBef>
                <a:spcPts val="120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f32d26d74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1f32d26d74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05ea07e6f5_0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205ea07e6f5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hlinkClick r:id="rId3"/>
              </a:rPr>
              <a:t>https://adf.org.au/drug-facts/#wheel</a:t>
            </a:r>
            <a:endParaRPr lang="en" u="sng" dirty="0">
              <a:solidFill>
                <a:schemeClr val="hlink"/>
              </a:solidFill>
            </a:endParaRPr>
          </a:p>
          <a:p>
            <a:pPr marL="0" lvl="0" indent="0" algn="l" rtl="0">
              <a:spcBef>
                <a:spcPts val="0"/>
              </a:spcBef>
              <a:spcAft>
                <a:spcPts val="0"/>
              </a:spcAft>
              <a:buNone/>
            </a:pPr>
            <a:endParaRPr lang="en" u="sng" dirty="0">
              <a:solidFill>
                <a:schemeClr val="hlink"/>
              </a:solidFill>
            </a:endParaRPr>
          </a:p>
          <a:p>
            <a:pPr marL="0" lvl="0" indent="0" algn="l" rtl="0">
              <a:spcBef>
                <a:spcPts val="0"/>
              </a:spcBef>
              <a:spcAft>
                <a:spcPts val="0"/>
              </a:spcAft>
              <a:buNone/>
            </a:pPr>
            <a:r>
              <a:rPr lang="en" u="none" dirty="0">
                <a:solidFill>
                  <a:schemeClr val="hlink"/>
                </a:solidFill>
              </a:rPr>
              <a:t>SNC – </a:t>
            </a:r>
            <a:r>
              <a:rPr lang="en-US" u="none" dirty="0">
                <a:solidFill>
                  <a:schemeClr val="hlink"/>
                </a:solidFill>
              </a:rPr>
              <a:t>S</a:t>
            </a:r>
            <a:r>
              <a:rPr lang="en" u="none" dirty="0" err="1">
                <a:solidFill>
                  <a:schemeClr val="hlink"/>
                </a:solidFill>
              </a:rPr>
              <a:t>istema</a:t>
            </a:r>
            <a:r>
              <a:rPr lang="en" u="none" dirty="0">
                <a:solidFill>
                  <a:schemeClr val="hlink"/>
                </a:solidFill>
              </a:rPr>
              <a:t> </a:t>
            </a:r>
            <a:r>
              <a:rPr lang="en" u="none" dirty="0" err="1">
                <a:solidFill>
                  <a:schemeClr val="hlink"/>
                </a:solidFill>
              </a:rPr>
              <a:t>nervioso</a:t>
            </a:r>
            <a:r>
              <a:rPr lang="en" u="none" dirty="0">
                <a:solidFill>
                  <a:schemeClr val="hlink"/>
                </a:solidFill>
              </a:rPr>
              <a:t> cerebral </a:t>
            </a:r>
          </a:p>
          <a:p>
            <a:pPr marL="0" lvl="0" indent="0" algn="l" rtl="0">
              <a:spcBef>
                <a:spcPts val="0"/>
              </a:spcBef>
              <a:spcAft>
                <a:spcPts val="0"/>
              </a:spcAft>
              <a:buNone/>
            </a:pPr>
            <a:endParaRPr lang="en" u="none" dirty="0">
              <a:solidFill>
                <a:schemeClr val="hlink"/>
              </a:solidFill>
            </a:endParaRPr>
          </a:p>
          <a:p>
            <a:pPr marL="0" lvl="0" indent="0" algn="l" rtl="0">
              <a:spcBef>
                <a:spcPts val="0"/>
              </a:spcBef>
              <a:spcAft>
                <a:spcPts val="0"/>
              </a:spcAft>
              <a:buNone/>
            </a:pPr>
            <a:r>
              <a:rPr lang="en" u="none" dirty="0">
                <a:solidFill>
                  <a:schemeClr val="hlink"/>
                </a:solidFill>
              </a:rPr>
              <a:t>What are some ways that you can think in which someone could administer drugs?</a:t>
            </a:r>
          </a:p>
          <a:p>
            <a:pPr marL="0" lvl="0" indent="0" algn="l" rtl="0">
              <a:spcBef>
                <a:spcPts val="0"/>
              </a:spcBef>
              <a:spcAft>
                <a:spcPts val="0"/>
              </a:spcAft>
              <a:buNone/>
            </a:pPr>
            <a:r>
              <a:rPr lang="en" u="none" dirty="0">
                <a:solidFill>
                  <a:schemeClr val="hlink"/>
                </a:solidFill>
              </a:rPr>
              <a:t>- oral, sublingual, rectal, injections, topical (skin, eyes, nasal), inhalation</a:t>
            </a:r>
          </a:p>
          <a:p>
            <a:pPr marL="0" lvl="0" indent="0" algn="l" rtl="0">
              <a:spcBef>
                <a:spcPts val="0"/>
              </a:spcBef>
              <a:spcAft>
                <a:spcPts val="0"/>
              </a:spcAft>
              <a:buNone/>
            </a:pPr>
            <a:endParaRPr lang="en" u="none" dirty="0">
              <a:solidFill>
                <a:schemeClr val="hlink"/>
              </a:solidFill>
            </a:endParaRPr>
          </a:p>
          <a:p>
            <a:pPr marL="0" lvl="0" indent="0" algn="l" rtl="0">
              <a:spcBef>
                <a:spcPts val="0"/>
              </a:spcBef>
              <a:spcAft>
                <a:spcPts val="0"/>
              </a:spcAft>
              <a:buNone/>
            </a:pPr>
            <a:r>
              <a:rPr lang="en-US" u="none" dirty="0">
                <a:solidFill>
                  <a:schemeClr val="hlink"/>
                </a:solidFill>
              </a:rPr>
              <a:t>L</a:t>
            </a:r>
            <a:r>
              <a:rPr lang="en" u="none" dirty="0" err="1">
                <a:solidFill>
                  <a:schemeClr val="hlink"/>
                </a:solidFill>
              </a:rPr>
              <a:t>sd</a:t>
            </a:r>
            <a:r>
              <a:rPr lang="en" u="none" dirty="0">
                <a:solidFill>
                  <a:schemeClr val="hlink"/>
                </a:solidFill>
              </a:rPr>
              <a:t> - amphetamine</a:t>
            </a:r>
            <a:endParaRPr u="none"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f32d26d74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1f32d26d74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dd2d7697a6_0_3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dd2d7697a6_0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1dd2d7697a6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g1dd2d7697a6_0_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5000"/>
              </a:lnSpc>
              <a:spcBef>
                <a:spcPts val="1200"/>
              </a:spcBef>
              <a:spcAft>
                <a:spcPts val="0"/>
              </a:spcAft>
              <a:buClr>
                <a:srgbClr val="000000"/>
              </a:buClr>
              <a:buSzPts val="1400"/>
              <a:buFont typeface="Arial"/>
              <a:buNone/>
              <a:tabLst/>
              <a:defRPr/>
            </a:pPr>
            <a:r>
              <a:rPr lang="en-US" dirty="0"/>
              <a:t>Important to note that just because you have had traumatic experiences mean that you will have bad outcomes. It simply means that these are contributing factors, not a determinant.</a:t>
            </a:r>
          </a:p>
          <a:p>
            <a:pPr marL="0" lvl="0" indent="0" algn="l" rtl="0">
              <a:lnSpc>
                <a:spcPct val="115000"/>
              </a:lnSpc>
              <a:spcBef>
                <a:spcPts val="1200"/>
              </a:spcBef>
              <a:spcAft>
                <a:spcPts val="0"/>
              </a:spcAft>
              <a:buSzPts val="1400"/>
              <a:buNone/>
            </a:pPr>
            <a:endParaRPr lang="en" sz="1100" dirty="0">
              <a:latin typeface="Arial"/>
              <a:ea typeface="Arial"/>
              <a:cs typeface="Arial"/>
              <a:sym typeface="Arial"/>
            </a:endParaRPr>
          </a:p>
          <a:p>
            <a:pPr marL="0" lvl="0" indent="0" algn="l" rtl="0">
              <a:lnSpc>
                <a:spcPct val="115000"/>
              </a:lnSpc>
              <a:spcBef>
                <a:spcPts val="1200"/>
              </a:spcBef>
              <a:spcAft>
                <a:spcPts val="0"/>
              </a:spcAft>
              <a:buSzPts val="1400"/>
              <a:buNone/>
            </a:pPr>
            <a:endParaRPr lang="en" sz="1100" dirty="0">
              <a:latin typeface="Arial"/>
              <a:ea typeface="Arial"/>
              <a:cs typeface="Arial"/>
              <a:sym typeface="Arial"/>
            </a:endParaRPr>
          </a:p>
          <a:p>
            <a:pPr marL="0" lvl="0" indent="0" algn="l" rtl="0">
              <a:lnSpc>
                <a:spcPct val="115000"/>
              </a:lnSpc>
              <a:spcBef>
                <a:spcPts val="1200"/>
              </a:spcBef>
              <a:spcAft>
                <a:spcPts val="0"/>
              </a:spcAft>
              <a:buSzPts val="1400"/>
              <a:buNone/>
            </a:pPr>
            <a:r>
              <a:rPr lang="en" sz="1100" dirty="0">
                <a:latin typeface="Arial"/>
                <a:ea typeface="Arial"/>
                <a:cs typeface="Arial"/>
                <a:sym typeface="Arial"/>
              </a:rPr>
              <a:t>We have discussed two cases of missing critical periods of brain development, along with this intersection of trauma. ACEs, known as adverse childhood experiences are potentially traumatic or stressful events that occur before 18 years of life that fall into abuse, neglect, and household dysfunction. </a:t>
            </a:r>
            <a:endParaRPr sz="1100" dirty="0">
              <a:latin typeface="Arial"/>
              <a:ea typeface="Arial"/>
              <a:cs typeface="Arial"/>
              <a:sym typeface="Arial"/>
            </a:endParaRPr>
          </a:p>
          <a:p>
            <a:pPr marL="0" lvl="0" indent="0" algn="l" rtl="0">
              <a:lnSpc>
                <a:spcPct val="115000"/>
              </a:lnSpc>
              <a:spcBef>
                <a:spcPts val="1200"/>
              </a:spcBef>
              <a:spcAft>
                <a:spcPts val="0"/>
              </a:spcAft>
              <a:buSzPts val="1400"/>
              <a:buNone/>
            </a:pPr>
            <a:r>
              <a:rPr lang="en" dirty="0">
                <a:latin typeface="Arial"/>
                <a:ea typeface="Arial"/>
                <a:cs typeface="Arial"/>
                <a:sym typeface="Arial"/>
              </a:rPr>
              <a:t>The CDC-Kaiser Permanente Adverse Childhood Experiences (ACE) Study is one of the largest investigations of childhood abuse and neglect and household challenges and later-life health and well-</a:t>
            </a:r>
            <a:r>
              <a:rPr lang="en" dirty="0" err="1">
                <a:latin typeface="Arial"/>
                <a:ea typeface="Arial"/>
                <a:cs typeface="Arial"/>
                <a:sym typeface="Arial"/>
              </a:rPr>
              <a:t>being.The</a:t>
            </a:r>
            <a:r>
              <a:rPr lang="en" dirty="0">
                <a:latin typeface="Arial"/>
                <a:ea typeface="Arial"/>
                <a:cs typeface="Arial"/>
                <a:sym typeface="Arial"/>
              </a:rPr>
              <a:t> original ACE Study was conducted at Kaiser Permanente from 1995 to 1997 with two waves of data collection. Over 17,000 Health Maintenance Organization members from Southern California receiving physical exams completed confidential surveys regarding their childhood experiences and current health status and behaviors. </a:t>
            </a:r>
            <a:r>
              <a:rPr lang="en" sz="1100" dirty="0">
                <a:latin typeface="Arial"/>
                <a:ea typeface="Arial"/>
                <a:cs typeface="Arial"/>
                <a:sym typeface="Arial"/>
              </a:rPr>
              <a:t>After this hallmark study, scientists realized individuals with childhood trauma had increased risk for many negative health outcomes. </a:t>
            </a:r>
            <a:endParaRPr sz="1100" dirty="0">
              <a:latin typeface="Arial"/>
              <a:ea typeface="Arial"/>
              <a:cs typeface="Arial"/>
              <a:sym typeface="Arial"/>
            </a:endParaRPr>
          </a:p>
          <a:p>
            <a:pPr marL="0" lvl="0" indent="0" algn="l" rtl="0">
              <a:lnSpc>
                <a:spcPct val="115000"/>
              </a:lnSpc>
              <a:spcBef>
                <a:spcPts val="1200"/>
              </a:spcBef>
              <a:spcAft>
                <a:spcPts val="0"/>
              </a:spcAft>
              <a:buSzPts val="1400"/>
              <a:buNone/>
            </a:pPr>
            <a:endParaRPr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endParaRPr sz="1100" dirty="0">
              <a:latin typeface="Arial"/>
              <a:ea typeface="Arial"/>
              <a:cs typeface="Arial"/>
              <a:sym typeface="Arial"/>
            </a:endParaRPr>
          </a:p>
          <a:p>
            <a:pPr marL="0" lvl="0" indent="0" algn="l" rtl="0">
              <a:lnSpc>
                <a:spcPct val="100000"/>
              </a:lnSpc>
              <a:spcBef>
                <a:spcPts val="1200"/>
              </a:spcBef>
              <a:spcAft>
                <a:spcPts val="0"/>
              </a:spcAft>
              <a:buSzPts val="1400"/>
              <a:buNone/>
            </a:pPr>
            <a:endParaRPr dirty="0"/>
          </a:p>
        </p:txBody>
      </p:sp>
      <p:sp>
        <p:nvSpPr>
          <p:cNvPr id="454" name="Google Shape;454;g1dd2d7697a6_0_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17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1dd2d7697a6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g1dd2d7697a6_0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100" b="1" dirty="0">
                <a:latin typeface="Arial"/>
                <a:ea typeface="Arial"/>
                <a:cs typeface="Arial"/>
                <a:sym typeface="Arial"/>
              </a:rPr>
              <a:t>ACEs are common. </a:t>
            </a:r>
            <a:r>
              <a:rPr lang="en" sz="1100" dirty="0">
                <a:latin typeface="Arial"/>
                <a:ea typeface="Arial"/>
                <a:cs typeface="Arial"/>
                <a:sym typeface="Arial"/>
              </a:rPr>
              <a:t>About 61% of adults surveyed across 25 states reported that they had experienced at least one type of ACE, and nearly 1 in 6 reported they had experienced four or more types of ACEs.</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en" sz="1100" b="1" dirty="0">
                <a:latin typeface="Arial"/>
                <a:ea typeface="Arial"/>
                <a:cs typeface="Arial"/>
                <a:sym typeface="Arial"/>
              </a:rPr>
              <a:t>ACEs are common</a:t>
            </a:r>
            <a:r>
              <a:rPr lang="en" sz="1100" dirty="0">
                <a:latin typeface="Arial"/>
                <a:ea typeface="Arial"/>
                <a:cs typeface="Arial"/>
                <a:sym typeface="Arial"/>
              </a:rPr>
              <a:t>. For example, 28% of study participants reported physical abuse and 21% reported sexual abuse. Many also reported experiencing a divorce or parental separation, or having a parent with a mental and/or substance use disorder.</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 sz="1100" b="1" dirty="0">
                <a:latin typeface="Arial"/>
                <a:ea typeface="Arial"/>
                <a:cs typeface="Arial"/>
                <a:sym typeface="Arial"/>
              </a:rPr>
              <a:t>ACEs cluster. </a:t>
            </a:r>
            <a:r>
              <a:rPr lang="en" sz="1100" dirty="0">
                <a:latin typeface="Arial"/>
                <a:ea typeface="Arial"/>
                <a:cs typeface="Arial"/>
                <a:sym typeface="Arial"/>
              </a:rPr>
              <a:t>Almost 40% of the Kaiser sample reported two or more ACEs and 12.5% experienced four or more. Because ACEs cluster, many subsequent studies now look at the cumulative effects of ACEs rather than the individual effects of each.</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 sz="1100" b="1" dirty="0">
                <a:latin typeface="Arial"/>
                <a:ea typeface="Arial"/>
                <a:cs typeface="Arial"/>
                <a:sym typeface="Arial"/>
              </a:rPr>
              <a:t>ACEs have a dose-response relationship with many health problems.</a:t>
            </a:r>
            <a:r>
              <a:rPr lang="en" sz="1100" dirty="0">
                <a:latin typeface="Arial"/>
                <a:ea typeface="Arial"/>
                <a:cs typeface="Arial"/>
                <a:sym typeface="Arial"/>
              </a:rPr>
              <a:t> As researchers followed participants over time, they discovered that a person’s cumulative ACEs score has a strong, graded relationship to numerous health, social, and behavioral problems throughout their lifespan, including substance use disorders. Furthermore, many problems related to ACEs tend to be comorbid or co-occurring.</a:t>
            </a:r>
            <a:endParaRPr sz="1100" dirty="0">
              <a:latin typeface="Arial"/>
              <a:ea typeface="Arial"/>
              <a:cs typeface="Arial"/>
              <a:sym typeface="Arial"/>
            </a:endParaRPr>
          </a:p>
          <a:p>
            <a:pPr marL="0" lvl="0" indent="0" algn="l" rtl="0">
              <a:lnSpc>
                <a:spcPct val="115000"/>
              </a:lnSpc>
              <a:spcBef>
                <a:spcPts val="1200"/>
              </a:spcBef>
              <a:spcAft>
                <a:spcPts val="0"/>
              </a:spcAft>
              <a:buSzPts val="1400"/>
              <a:buNone/>
            </a:pPr>
            <a:r>
              <a:rPr lang="en" dirty="0">
                <a:latin typeface="Arial"/>
                <a:ea typeface="Arial"/>
                <a:cs typeface="Arial"/>
                <a:sym typeface="Arial"/>
              </a:rPr>
              <a:t>For those who have experienced ACEs, there are a range of possible responses that can help, including therapeutic sessions with mental health professionals, meditation, physical exercise, spending time in nature, and many others.</a:t>
            </a:r>
            <a:endParaRPr dirty="0">
              <a:latin typeface="Arial"/>
              <a:ea typeface="Arial"/>
              <a:cs typeface="Arial"/>
              <a:sym typeface="Arial"/>
            </a:endParaRPr>
          </a:p>
          <a:p>
            <a:pPr marL="0" lvl="0" indent="0" algn="l" rtl="0">
              <a:lnSpc>
                <a:spcPct val="115000"/>
              </a:lnSpc>
              <a:spcBef>
                <a:spcPts val="1200"/>
              </a:spcBef>
              <a:spcAft>
                <a:spcPts val="0"/>
              </a:spcAft>
              <a:buSzPts val="1400"/>
              <a:buNone/>
            </a:pPr>
            <a:r>
              <a:rPr lang="en" dirty="0">
                <a:latin typeface="Arial"/>
                <a:ea typeface="Arial"/>
                <a:cs typeface="Arial"/>
                <a:sym typeface="Arial"/>
              </a:rPr>
              <a:t>The ideal approach, however, is to </a:t>
            </a:r>
            <a:r>
              <a:rPr lang="en" i="1" dirty="0">
                <a:latin typeface="Arial"/>
                <a:ea typeface="Arial"/>
                <a:cs typeface="Arial"/>
                <a:sym typeface="Arial"/>
              </a:rPr>
              <a:t>prevent</a:t>
            </a:r>
            <a:r>
              <a:rPr lang="en" dirty="0">
                <a:latin typeface="Arial"/>
                <a:ea typeface="Arial"/>
                <a:cs typeface="Arial"/>
                <a:sym typeface="Arial"/>
              </a:rPr>
              <a:t> the need for these responses by reducing the sources of stress in people’s lives. This can happen by helping to meet their basic needs or providing other services.</a:t>
            </a:r>
            <a:endParaRPr dirty="0">
              <a:latin typeface="Arial"/>
              <a:ea typeface="Arial"/>
              <a:cs typeface="Arial"/>
              <a:sym typeface="Arial"/>
            </a:endParaRPr>
          </a:p>
          <a:p>
            <a:pPr marL="0" lvl="0" indent="0" algn="l" rtl="0">
              <a:lnSpc>
                <a:spcPct val="115000"/>
              </a:lnSpc>
              <a:spcBef>
                <a:spcPts val="1200"/>
              </a:spcBef>
              <a:spcAft>
                <a:spcPts val="0"/>
              </a:spcAft>
              <a:buSzPts val="1400"/>
              <a:buNone/>
            </a:pPr>
            <a:r>
              <a:rPr lang="en" dirty="0">
                <a:latin typeface="Arial"/>
                <a:ea typeface="Arial"/>
                <a:cs typeface="Arial"/>
                <a:sym typeface="Arial"/>
              </a:rPr>
              <a:t>Likewise, fostering strong,</a:t>
            </a:r>
            <a:r>
              <a:rPr lang="en" dirty="0">
                <a:solidFill>
                  <a:schemeClr val="hlink"/>
                </a:solidFill>
                <a:uFill>
                  <a:noFill/>
                </a:uFill>
                <a:latin typeface="Arial"/>
                <a:ea typeface="Arial"/>
                <a:cs typeface="Arial"/>
                <a:sym typeface="Arial"/>
                <a:hlinkClick r:id="rId3"/>
              </a:rPr>
              <a:t> responsive relationships</a:t>
            </a:r>
            <a:r>
              <a:rPr lang="en" dirty="0">
                <a:latin typeface="Arial"/>
                <a:ea typeface="Arial"/>
                <a:cs typeface="Arial"/>
                <a:sym typeface="Arial"/>
              </a:rPr>
              <a:t> between children and their caregivers, and helping children and adults build</a:t>
            </a:r>
            <a:r>
              <a:rPr lang="en" dirty="0">
                <a:solidFill>
                  <a:schemeClr val="hlink"/>
                </a:solidFill>
                <a:uFill>
                  <a:noFill/>
                </a:uFill>
                <a:latin typeface="Arial"/>
                <a:ea typeface="Arial"/>
                <a:cs typeface="Arial"/>
                <a:sym typeface="Arial"/>
                <a:hlinkClick r:id="rId4"/>
              </a:rPr>
              <a:t> core life skills</a:t>
            </a:r>
            <a:r>
              <a:rPr lang="en" dirty="0">
                <a:latin typeface="Arial"/>
                <a:ea typeface="Arial"/>
                <a:cs typeface="Arial"/>
                <a:sym typeface="Arial"/>
              </a:rPr>
              <a:t>, can help to buffer a child from the effects of</a:t>
            </a:r>
            <a:r>
              <a:rPr lang="en" dirty="0">
                <a:solidFill>
                  <a:schemeClr val="hlink"/>
                </a:solidFill>
                <a:uFill>
                  <a:noFill/>
                </a:uFill>
                <a:latin typeface="Arial"/>
                <a:ea typeface="Arial"/>
                <a:cs typeface="Arial"/>
                <a:sym typeface="Arial"/>
                <a:hlinkClick r:id="rId5"/>
              </a:rPr>
              <a:t> toxic stress</a:t>
            </a:r>
            <a:r>
              <a:rPr lang="en" dirty="0">
                <a:latin typeface="Arial"/>
                <a:ea typeface="Arial"/>
                <a:cs typeface="Arial"/>
                <a:sym typeface="Arial"/>
              </a:rPr>
              <a:t>.</a:t>
            </a:r>
            <a:endParaRPr dirty="0">
              <a:latin typeface="Arial"/>
              <a:ea typeface="Arial"/>
              <a:cs typeface="Arial"/>
              <a:sym typeface="Arial"/>
            </a:endParaRPr>
          </a:p>
          <a:p>
            <a:pPr marL="0" lvl="0" indent="0" algn="l" rtl="0">
              <a:lnSpc>
                <a:spcPct val="115000"/>
              </a:lnSpc>
              <a:spcBef>
                <a:spcPts val="1200"/>
              </a:spcBef>
              <a:spcAft>
                <a:spcPts val="0"/>
              </a:spcAft>
              <a:buSzPts val="1400"/>
              <a:buNone/>
            </a:pPr>
            <a:endParaRPr sz="1100" dirty="0">
              <a:latin typeface="Arial"/>
              <a:ea typeface="Arial"/>
              <a:cs typeface="Arial"/>
              <a:sym typeface="Arial"/>
            </a:endParaRPr>
          </a:p>
          <a:p>
            <a:pPr marL="0" lvl="0" indent="0" algn="l" rtl="0">
              <a:lnSpc>
                <a:spcPct val="100000"/>
              </a:lnSpc>
              <a:spcBef>
                <a:spcPts val="1200"/>
              </a:spcBef>
              <a:spcAft>
                <a:spcPts val="0"/>
              </a:spcAft>
              <a:buSzPts val="1400"/>
              <a:buNone/>
            </a:pPr>
            <a:endParaRPr dirty="0"/>
          </a:p>
        </p:txBody>
      </p:sp>
      <p:sp>
        <p:nvSpPr>
          <p:cNvPr id="463" name="Google Shape;463;g1dd2d7697a6_0_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18</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1dd2d7697a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1dd2d7697a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https://</a:t>
            </a:r>
            <a:r>
              <a:rPr lang="en-US" dirty="0" err="1"/>
              <a:t>www.tn.gov</a:t>
            </a:r>
            <a:r>
              <a:rPr lang="en-US" dirty="0"/>
              <a:t>/content/dam/</a:t>
            </a:r>
            <a:r>
              <a:rPr lang="en-US" dirty="0" err="1"/>
              <a:t>tn</a:t>
            </a:r>
            <a:r>
              <a:rPr lang="en-US" dirty="0"/>
              <a:t>/</a:t>
            </a:r>
            <a:r>
              <a:rPr lang="en-US" dirty="0" err="1"/>
              <a:t>tccy</a:t>
            </a:r>
            <a:r>
              <a:rPr lang="en-US" dirty="0"/>
              <a:t>/documents/2022-profiles/Knox%20County.pdf</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1dd2d7697a6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g1dd2d7697a6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1400"/>
              <a:buNone/>
            </a:pPr>
            <a:r>
              <a:rPr lang="en"/>
              <a:t>ACEs can have lasting, negative effects on health, well-being, as well as life opportunities such as education and job potential. These experiences can increase the risks of injury, sexually transmitted infections, maternal and child health problems (including teen pregnancy, pregnancy complications, and fetal death), involvement in sex trafficking, and a wide range of chronic diseases and leading causes of death such as cancer, diabetes, heart disease, and suicide.</a:t>
            </a:r>
            <a:endParaRPr/>
          </a:p>
          <a:p>
            <a:pPr marL="0" lvl="0" indent="0" algn="l" rtl="0">
              <a:lnSpc>
                <a:spcPct val="115000"/>
              </a:lnSpc>
              <a:spcBef>
                <a:spcPts val="1200"/>
              </a:spcBef>
              <a:spcAft>
                <a:spcPts val="0"/>
              </a:spcAft>
              <a:buSzPts val="1400"/>
              <a:buNone/>
            </a:pPr>
            <a:r>
              <a:rPr lang="en"/>
              <a:t>ACEs and associated social determinants of health, such as living in under-resourced or racially segregated neighborhoods, frequently moving, and experiencing food insecurity, can cause toxic stress (extended or prolonged stress). Toxic stress from ACEs can change brain development and affect such things as attention, decision-making, learning, and response to stress.</a:t>
            </a:r>
            <a:endParaRPr/>
          </a:p>
          <a:p>
            <a:pPr marL="0" lvl="0" indent="0" algn="l" rtl="0">
              <a:lnSpc>
                <a:spcPct val="115000"/>
              </a:lnSpc>
              <a:spcBef>
                <a:spcPts val="1200"/>
              </a:spcBef>
              <a:spcAft>
                <a:spcPts val="0"/>
              </a:spcAft>
              <a:buSzPts val="1400"/>
              <a:buNone/>
            </a:pPr>
            <a:r>
              <a:rPr lang="en"/>
              <a:t>Children growing up with toxic stress may have difficulty forming healthy and stable relationships. They may also have unstable work histories as adults and struggle with finances, jobs, and depression throughout life. These effects can also be passed on to their own children. Some children may face further exposure to toxic stress from historical and ongoing traumas due to systemic racism or the impacts of poverty resulting from limited educational and economic opportunities.</a:t>
            </a:r>
            <a:endParaRPr/>
          </a:p>
          <a:p>
            <a:pPr marL="0" lvl="0" indent="0" algn="l" rtl="0">
              <a:lnSpc>
                <a:spcPct val="115000"/>
              </a:lnSpc>
              <a:spcBef>
                <a:spcPts val="1200"/>
              </a:spcBef>
              <a:spcAft>
                <a:spcPts val="0"/>
              </a:spcAft>
              <a:buSzPts val="1400"/>
              <a:buNone/>
            </a:pPr>
            <a:r>
              <a:rPr lang="en" sz="1100">
                <a:latin typeface="Arial"/>
                <a:ea typeface="Arial"/>
                <a:cs typeface="Arial"/>
                <a:sym typeface="Arial"/>
              </a:rPr>
              <a:t>Preventing ACEs could potentially reduce a large number of health conditions. For example, up to 1.9 million cases of heart disease and 21 million cases of depression could have been potentially avoided by preventing ACEs.</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endParaRPr/>
          </a:p>
        </p:txBody>
      </p:sp>
      <p:sp>
        <p:nvSpPr>
          <p:cNvPr id="478" name="Google Shape;478;g1dd2d7697a6_0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20</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1dd2d7697a6_0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g1dd2d7697a6_0_1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7" name="Google Shape;487;g1dd2d7697a6_0_1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21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05ea07e6f5_0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05ea07e6f5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1dd2d7697a6_0_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1dd2d7697a6_0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t>Table BH2.2. Lifetime Alcohol Use On how many occasions (if any) have you ever had one or more drinks of an alcoholic beverage?</a:t>
            </a:r>
          </a:p>
          <a:p>
            <a:pPr marL="0" lvl="0" indent="0" algn="l" rtl="0">
              <a:spcBef>
                <a:spcPts val="0"/>
              </a:spcBef>
              <a:spcAft>
                <a:spcPts val="0"/>
              </a:spcAft>
              <a:buClr>
                <a:schemeClr val="dk1"/>
              </a:buClr>
              <a:buSzPts val="1100"/>
              <a:buFont typeface="Arial"/>
              <a:buNone/>
            </a:pPr>
            <a:r>
              <a:rPr lang="en-US" dirty="0"/>
              <a:t>Region 2</a:t>
            </a:r>
          </a:p>
          <a:p>
            <a:pPr marL="0" lvl="0" indent="0" algn="l" rtl="0">
              <a:spcBef>
                <a:spcPts val="0"/>
              </a:spcBef>
              <a:spcAft>
                <a:spcPts val="0"/>
              </a:spcAft>
              <a:buClr>
                <a:schemeClr val="dk1"/>
              </a:buClr>
              <a:buSzPts val="1100"/>
              <a:buFont typeface="Arial"/>
              <a:buNone/>
            </a:pPr>
            <a:r>
              <a:rPr lang="en-US" dirty="0"/>
              <a:t>https://</a:t>
            </a:r>
            <a:r>
              <a:rPr lang="en-US" dirty="0" err="1"/>
              <a:t>www.tn.gov</a:t>
            </a:r>
            <a:r>
              <a:rPr lang="en-US" dirty="0"/>
              <a:t>/behavioral-health/substance-abuse-services/prevention/tn-together-student-survey.html#gallery-5</a:t>
            </a:r>
          </a:p>
          <a:p>
            <a:pPr marL="0" lvl="0" indent="0" algn="l" rtl="0">
              <a:spcBef>
                <a:spcPts val="0"/>
              </a:spcBef>
              <a:spcAft>
                <a:spcPts val="0"/>
              </a:spcAft>
              <a:buClr>
                <a:schemeClr val="dk1"/>
              </a:buClr>
              <a:buSzPts val="1100"/>
              <a:buFont typeface="Arial"/>
              <a:buNone/>
            </a:pPr>
            <a:r>
              <a:rPr lang="en-US" dirty="0"/>
              <a:t>https://</a:t>
            </a:r>
            <a:r>
              <a:rPr lang="en-US" dirty="0" err="1"/>
              <a:t>www.tn.gov</a:t>
            </a:r>
            <a:r>
              <a:rPr lang="en-US" dirty="0"/>
              <a:t>/content/dam/</a:t>
            </a:r>
            <a:r>
              <a:rPr lang="en-US" dirty="0" err="1"/>
              <a:t>tn</a:t>
            </a:r>
            <a:r>
              <a:rPr lang="en-US" dirty="0"/>
              <a:t>/</a:t>
            </a:r>
            <a:r>
              <a:rPr lang="en-US" dirty="0" err="1"/>
              <a:t>mentalhealth</a:t>
            </a:r>
            <a:r>
              <a:rPr lang="en-US" dirty="0"/>
              <a:t>/documents/2018-2019_TN_Together_Compendium.pdf</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1dd2d7697a6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1dd2d7697a6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t>Table BH2.5. Lifetime Electronic Cigarette Use On how many occasions (if any) have you ever used an e-cigarette? </a:t>
            </a:r>
          </a:p>
          <a:p>
            <a:pPr marL="0" lvl="0" indent="0" algn="l" rtl="0">
              <a:spcBef>
                <a:spcPts val="0"/>
              </a:spcBef>
              <a:spcAft>
                <a:spcPts val="0"/>
              </a:spcAft>
              <a:buClr>
                <a:schemeClr val="dk1"/>
              </a:buClr>
              <a:buSzPts val="1100"/>
              <a:buFont typeface="Arial"/>
              <a:buNone/>
            </a:pPr>
            <a:r>
              <a:rPr lang="en-US" dirty="0"/>
              <a:t>Region 2</a:t>
            </a:r>
          </a:p>
          <a:p>
            <a:pPr marL="0" lvl="0" indent="0" algn="l" rtl="0">
              <a:spcBef>
                <a:spcPts val="0"/>
              </a:spcBef>
              <a:spcAft>
                <a:spcPts val="0"/>
              </a:spcAft>
              <a:buClr>
                <a:schemeClr val="dk1"/>
              </a:buClr>
              <a:buSzPts val="1100"/>
              <a:buFont typeface="Arial"/>
              <a:buNone/>
            </a:pPr>
            <a:r>
              <a:rPr lang="en-US" dirty="0"/>
              <a:t>https://</a:t>
            </a:r>
            <a:r>
              <a:rPr lang="en-US" dirty="0" err="1"/>
              <a:t>www.tn.gov</a:t>
            </a:r>
            <a:r>
              <a:rPr lang="en-US" dirty="0"/>
              <a:t>/behavioral-health/substance-abuse-services/prevention/tn-together-student-survey.html#gallery-5</a:t>
            </a:r>
          </a:p>
          <a:p>
            <a:pPr marL="0" lvl="0" indent="0" algn="l" rtl="0">
              <a:spcBef>
                <a:spcPts val="0"/>
              </a:spcBef>
              <a:spcAft>
                <a:spcPts val="0"/>
              </a:spcAft>
              <a:buClr>
                <a:schemeClr val="dk1"/>
              </a:buClr>
              <a:buSzPts val="1100"/>
              <a:buFont typeface="Arial"/>
              <a:buNone/>
            </a:pPr>
            <a:r>
              <a:rPr lang="en-US" dirty="0"/>
              <a:t>https://</a:t>
            </a:r>
            <a:r>
              <a:rPr lang="en-US" dirty="0" err="1"/>
              <a:t>www.tn.gov</a:t>
            </a:r>
            <a:r>
              <a:rPr lang="en-US" dirty="0"/>
              <a:t>/content/dam/</a:t>
            </a:r>
            <a:r>
              <a:rPr lang="en-US" dirty="0" err="1"/>
              <a:t>tn</a:t>
            </a:r>
            <a:r>
              <a:rPr lang="en-US" dirty="0"/>
              <a:t>/</a:t>
            </a:r>
            <a:r>
              <a:rPr lang="en-US" dirty="0" err="1"/>
              <a:t>mentalhealth</a:t>
            </a:r>
            <a:r>
              <a:rPr lang="en-US" dirty="0"/>
              <a:t>/documents/2018-2019_TN_Together_Compendium.pdf</a:t>
            </a:r>
          </a:p>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0c1d468263_1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20c1d468263_1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Knox county, the count of all drug overdose deaths was 452 in 2021</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Between 2017 and 2021, drug overdose deaths involving Hispanic Tennesseans has increased 313%. Over the five year time period, deaths among Hispanic Tennesseans have primarily involved opioids (</a:t>
            </a:r>
            <a:r>
              <a:rPr lang="en-US" dirty="0" err="1"/>
              <a:t>specfically</a:t>
            </a:r>
            <a:r>
              <a:rPr lang="en-US" dirty="0"/>
              <a:t> fentanyl) and stimulants (both cocaine and methamphetamine).The “Unknown” category is not shown in the graph.</a:t>
            </a:r>
          </a:p>
          <a:p>
            <a:pPr lvl="1"/>
            <a:r>
              <a:rPr lang="en-US" dirty="0"/>
              <a:t>https://</a:t>
            </a:r>
            <a:r>
              <a:rPr lang="en-US" dirty="0" err="1"/>
              <a:t>www.tn.gov</a:t>
            </a:r>
            <a:r>
              <a:rPr lang="en-US" dirty="0"/>
              <a:t>/content/dam/</a:t>
            </a:r>
            <a:r>
              <a:rPr lang="en-US" dirty="0" err="1"/>
              <a:t>tn</a:t>
            </a:r>
            <a:r>
              <a:rPr lang="en-US" dirty="0"/>
              <a:t>/health/documents/</a:t>
            </a:r>
            <a:r>
              <a:rPr lang="en-US" dirty="0" err="1"/>
              <a:t>pdo</a:t>
            </a:r>
            <a:r>
              <a:rPr lang="en-US" dirty="0"/>
              <a:t>/2021_Tennessee_Drug_Overdose_Deaths.pdf</a:t>
            </a:r>
          </a:p>
        </p:txBody>
      </p:sp>
    </p:spTree>
    <p:extLst>
      <p:ext uri="{BB962C8B-B14F-4D97-AF65-F5344CB8AC3E}">
        <p14:creationId xmlns:p14="http://schemas.microsoft.com/office/powerpoint/2010/main" val="3961310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1f32d26d74b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1f32d26d74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 told you so – recent challenge or stressor</a:t>
            </a:r>
          </a:p>
          <a:p>
            <a:pPr marL="0" lvl="0" indent="0" algn="l" rtl="0">
              <a:spcBef>
                <a:spcPts val="0"/>
              </a:spcBef>
              <a:spcAft>
                <a:spcPts val="0"/>
              </a:spcAft>
              <a:buNone/>
            </a:pPr>
            <a:r>
              <a:rPr lang="en-US" dirty="0"/>
              <a:t>Topping – best vacation</a:t>
            </a:r>
          </a:p>
          <a:p>
            <a:pPr marL="0" lvl="0" indent="0" algn="l" rtl="0">
              <a:spcBef>
                <a:spcPts val="0"/>
              </a:spcBef>
              <a:spcAft>
                <a:spcPts val="0"/>
              </a:spcAft>
              <a:buNone/>
            </a:pPr>
            <a:r>
              <a:rPr lang="en-US" dirty="0"/>
              <a:t>Half-a-ear – what did you do last night</a:t>
            </a:r>
          </a:p>
          <a:p>
            <a:pPr marL="0" lvl="0" indent="0" algn="l" rtl="0">
              <a:spcBef>
                <a:spcPts val="0"/>
              </a:spcBef>
              <a:spcAft>
                <a:spcPts val="0"/>
              </a:spcAft>
              <a:buNone/>
            </a:pPr>
            <a:r>
              <a:rPr lang="en-US" dirty="0"/>
              <a:t>Active listening – how was your day</a:t>
            </a:r>
            <a:endParaRPr dirty="0"/>
          </a:p>
        </p:txBody>
      </p:sp>
      <p:sp>
        <p:nvSpPr>
          <p:cNvPr id="440" name="Google Shape;44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Would be nice to have a video here for demonstration.  </a:t>
            </a:r>
            <a:endParaRPr/>
          </a:p>
        </p:txBody>
      </p:sp>
      <p:sp>
        <p:nvSpPr>
          <p:cNvPr id="451" name="Google Shape;451;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05ea07e6f5_0_6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05ea07e6f5_0_6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200" u="sng" dirty="0">
                <a:solidFill>
                  <a:schemeClr val="dk1"/>
                </a:solidFill>
                <a:latin typeface="Times New Roman"/>
                <a:ea typeface="Times New Roman"/>
                <a:cs typeface="Times New Roman"/>
                <a:sym typeface="Times New Roman"/>
              </a:rPr>
              <a:t>SUD 101: </a:t>
            </a:r>
            <a:r>
              <a:rPr lang="en-US" sz="1200" u="sng" dirty="0" err="1">
                <a:solidFill>
                  <a:schemeClr val="dk1"/>
                </a:solidFill>
                <a:latin typeface="Times New Roman"/>
                <a:ea typeface="Times New Roman"/>
                <a:cs typeface="Times New Roman"/>
                <a:sym typeface="Times New Roman"/>
              </a:rPr>
              <a:t>Esta</a:t>
            </a:r>
            <a:r>
              <a:rPr lang="en-US" sz="1200" u="sng" dirty="0">
                <a:solidFill>
                  <a:schemeClr val="dk1"/>
                </a:solidFill>
                <a:latin typeface="Times New Roman"/>
                <a:ea typeface="Times New Roman"/>
                <a:cs typeface="Times New Roman"/>
                <a:sym typeface="Times New Roman"/>
              </a:rPr>
              <a:t> </a:t>
            </a:r>
            <a:r>
              <a:rPr lang="en-US" sz="1200" u="sng" dirty="0" err="1">
                <a:solidFill>
                  <a:schemeClr val="dk1"/>
                </a:solidFill>
                <a:latin typeface="Times New Roman"/>
                <a:ea typeface="Times New Roman"/>
                <a:cs typeface="Times New Roman"/>
                <a:sym typeface="Times New Roman"/>
              </a:rPr>
              <a:t>sesión</a:t>
            </a:r>
            <a:r>
              <a:rPr lang="en-US" sz="1200" u="sng" dirty="0">
                <a:solidFill>
                  <a:schemeClr val="dk1"/>
                </a:solidFill>
                <a:latin typeface="Times New Roman"/>
                <a:ea typeface="Times New Roman"/>
                <a:cs typeface="Times New Roman"/>
                <a:sym typeface="Times New Roman"/>
              </a:rPr>
              <a:t>  </a:t>
            </a:r>
            <a:r>
              <a:rPr lang="en-US" sz="1200" u="sng" dirty="0" err="1">
                <a:solidFill>
                  <a:schemeClr val="dk1"/>
                </a:solidFill>
                <a:latin typeface="Times New Roman"/>
                <a:ea typeface="Times New Roman"/>
                <a:cs typeface="Times New Roman"/>
                <a:sym typeface="Times New Roman"/>
              </a:rPr>
              <a:t>ofrece</a:t>
            </a:r>
            <a:r>
              <a:rPr lang="en-US" sz="1200" u="sng" dirty="0">
                <a:solidFill>
                  <a:schemeClr val="dk1"/>
                </a:solidFill>
                <a:latin typeface="Times New Roman"/>
                <a:ea typeface="Times New Roman"/>
                <a:cs typeface="Times New Roman"/>
                <a:sym typeface="Times New Roman"/>
              </a:rPr>
              <a:t> a </a:t>
            </a:r>
            <a:r>
              <a:rPr lang="en-US" sz="1200" u="sng" dirty="0" err="1">
                <a:solidFill>
                  <a:schemeClr val="dk1"/>
                </a:solidFill>
                <a:latin typeface="Times New Roman"/>
                <a:ea typeface="Times New Roman"/>
                <a:cs typeface="Times New Roman"/>
                <a:sym typeface="Times New Roman"/>
              </a:rPr>
              <a:t>los</a:t>
            </a:r>
            <a:r>
              <a:rPr lang="en-US" sz="1200" u="sng" dirty="0">
                <a:solidFill>
                  <a:schemeClr val="dk1"/>
                </a:solidFill>
                <a:latin typeface="Times New Roman"/>
                <a:ea typeface="Times New Roman"/>
                <a:cs typeface="Times New Roman"/>
                <a:sym typeface="Times New Roman"/>
              </a:rPr>
              <a:t> </a:t>
            </a:r>
            <a:r>
              <a:rPr lang="en-US" sz="1200" u="sng" dirty="0" err="1">
                <a:solidFill>
                  <a:schemeClr val="dk1"/>
                </a:solidFill>
                <a:latin typeface="Times New Roman"/>
                <a:ea typeface="Times New Roman"/>
                <a:cs typeface="Times New Roman"/>
                <a:sym typeface="Times New Roman"/>
              </a:rPr>
              <a:t>participantes</a:t>
            </a:r>
            <a:r>
              <a:rPr lang="en-US" sz="1200" u="sng" dirty="0">
                <a:solidFill>
                  <a:schemeClr val="dk1"/>
                </a:solidFill>
                <a:latin typeface="Times New Roman"/>
                <a:ea typeface="Times New Roman"/>
                <a:cs typeface="Times New Roman"/>
                <a:sym typeface="Times New Roman"/>
              </a:rPr>
              <a:t> </a:t>
            </a:r>
            <a:r>
              <a:rPr lang="en-US" sz="1200" u="sng" dirty="0" err="1">
                <a:solidFill>
                  <a:schemeClr val="dk1"/>
                </a:solidFill>
                <a:latin typeface="Times New Roman"/>
                <a:ea typeface="Times New Roman"/>
                <a:cs typeface="Times New Roman"/>
                <a:sym typeface="Times New Roman"/>
              </a:rPr>
              <a:t>una</a:t>
            </a:r>
            <a:r>
              <a:rPr lang="en-US" sz="1200" u="sng" dirty="0">
                <a:solidFill>
                  <a:schemeClr val="dk1"/>
                </a:solidFill>
                <a:latin typeface="Times New Roman"/>
                <a:ea typeface="Times New Roman"/>
                <a:cs typeface="Times New Roman"/>
                <a:sym typeface="Times New Roman"/>
              </a:rPr>
              <a:t> </a:t>
            </a:r>
            <a:r>
              <a:rPr lang="en-US" sz="1200" u="sng" dirty="0" err="1">
                <a:solidFill>
                  <a:schemeClr val="dk1"/>
                </a:solidFill>
                <a:latin typeface="Times New Roman"/>
                <a:ea typeface="Times New Roman"/>
                <a:cs typeface="Times New Roman"/>
                <a:sym typeface="Times New Roman"/>
              </a:rPr>
              <a:t>visión</a:t>
            </a:r>
            <a:r>
              <a:rPr lang="en-US" sz="1200" u="sng" dirty="0">
                <a:solidFill>
                  <a:schemeClr val="dk1"/>
                </a:solidFill>
                <a:latin typeface="Times New Roman"/>
                <a:ea typeface="Times New Roman"/>
                <a:cs typeface="Times New Roman"/>
                <a:sym typeface="Times New Roman"/>
              </a:rPr>
              <a:t> general del </a:t>
            </a:r>
            <a:r>
              <a:rPr lang="en-US" sz="1200" u="sng" dirty="0" err="1">
                <a:solidFill>
                  <a:schemeClr val="dk1"/>
                </a:solidFill>
                <a:latin typeface="Times New Roman"/>
                <a:ea typeface="Times New Roman"/>
                <a:cs typeface="Times New Roman"/>
                <a:sym typeface="Times New Roman"/>
              </a:rPr>
              <a:t>trastorno</a:t>
            </a:r>
            <a:r>
              <a:rPr lang="en-US" sz="1200" u="sng" dirty="0">
                <a:solidFill>
                  <a:schemeClr val="dk1"/>
                </a:solidFill>
                <a:latin typeface="Times New Roman"/>
                <a:ea typeface="Times New Roman"/>
                <a:cs typeface="Times New Roman"/>
                <a:sym typeface="Times New Roman"/>
              </a:rPr>
              <a:t> </a:t>
            </a:r>
            <a:r>
              <a:rPr lang="en-US" sz="1200" u="sng" dirty="0" err="1">
                <a:solidFill>
                  <a:schemeClr val="dk1"/>
                </a:solidFill>
                <a:latin typeface="Times New Roman"/>
                <a:ea typeface="Times New Roman"/>
                <a:cs typeface="Times New Roman"/>
                <a:sym typeface="Times New Roman"/>
              </a:rPr>
              <a:t>por</a:t>
            </a:r>
            <a:r>
              <a:rPr lang="en-US" sz="1200" u="sng" dirty="0">
                <a:solidFill>
                  <a:schemeClr val="dk1"/>
                </a:solidFill>
                <a:latin typeface="Times New Roman"/>
                <a:ea typeface="Times New Roman"/>
                <a:cs typeface="Times New Roman"/>
                <a:sym typeface="Times New Roman"/>
              </a:rPr>
              <a:t> </a:t>
            </a:r>
            <a:r>
              <a:rPr lang="en-US" sz="1200" u="sng" dirty="0" err="1">
                <a:solidFill>
                  <a:schemeClr val="dk1"/>
                </a:solidFill>
                <a:latin typeface="Times New Roman"/>
                <a:ea typeface="Times New Roman"/>
                <a:cs typeface="Times New Roman"/>
                <a:sym typeface="Times New Roman"/>
              </a:rPr>
              <a:t>consumo</a:t>
            </a:r>
            <a:r>
              <a:rPr lang="en-US" sz="1200" u="sng" dirty="0">
                <a:solidFill>
                  <a:schemeClr val="dk1"/>
                </a:solidFill>
                <a:latin typeface="Times New Roman"/>
                <a:ea typeface="Times New Roman"/>
                <a:cs typeface="Times New Roman"/>
                <a:sym typeface="Times New Roman"/>
              </a:rPr>
              <a:t> de </a:t>
            </a:r>
            <a:r>
              <a:rPr lang="en-US" sz="1200" u="sng" dirty="0" err="1">
                <a:solidFill>
                  <a:schemeClr val="dk1"/>
                </a:solidFill>
                <a:latin typeface="Times New Roman"/>
                <a:ea typeface="Times New Roman"/>
                <a:cs typeface="Times New Roman"/>
                <a:sym typeface="Times New Roman"/>
              </a:rPr>
              <a:t>sustancias</a:t>
            </a:r>
            <a:r>
              <a:rPr lang="en-US" sz="1200" u="sng" dirty="0">
                <a:solidFill>
                  <a:schemeClr val="dk1"/>
                </a:solidFill>
                <a:latin typeface="Times New Roman"/>
                <a:ea typeface="Times New Roman"/>
                <a:cs typeface="Times New Roman"/>
                <a:sym typeface="Times New Roman"/>
              </a:rPr>
              <a:t>, </a:t>
            </a:r>
            <a:r>
              <a:rPr lang="en-US" sz="1200" u="sng" dirty="0" err="1">
                <a:solidFill>
                  <a:schemeClr val="dk1"/>
                </a:solidFill>
                <a:latin typeface="Times New Roman"/>
                <a:ea typeface="Times New Roman"/>
                <a:cs typeface="Times New Roman"/>
                <a:sym typeface="Times New Roman"/>
              </a:rPr>
              <a:t>incluidos</a:t>
            </a:r>
            <a:r>
              <a:rPr lang="en-US" sz="1200" u="sng" dirty="0">
                <a:solidFill>
                  <a:schemeClr val="dk1"/>
                </a:solidFill>
                <a:latin typeface="Times New Roman"/>
                <a:ea typeface="Times New Roman"/>
                <a:cs typeface="Times New Roman"/>
                <a:sym typeface="Times New Roman"/>
              </a:rPr>
              <a:t> </a:t>
            </a:r>
            <a:r>
              <a:rPr lang="en-US" sz="1200" u="sng" dirty="0" err="1">
                <a:solidFill>
                  <a:schemeClr val="dk1"/>
                </a:solidFill>
                <a:latin typeface="Times New Roman"/>
                <a:ea typeface="Times New Roman"/>
                <a:cs typeface="Times New Roman"/>
                <a:sym typeface="Times New Roman"/>
              </a:rPr>
              <a:t>los</a:t>
            </a:r>
            <a:r>
              <a:rPr lang="en-US" sz="1200" u="sng" dirty="0">
                <a:solidFill>
                  <a:schemeClr val="dk1"/>
                </a:solidFill>
                <a:latin typeface="Times New Roman"/>
                <a:ea typeface="Times New Roman"/>
                <a:cs typeface="Times New Roman"/>
                <a:sym typeface="Times New Roman"/>
              </a:rPr>
              <a:t> </a:t>
            </a:r>
            <a:r>
              <a:rPr lang="en-US" sz="1200" u="sng" dirty="0" err="1">
                <a:solidFill>
                  <a:schemeClr val="dk1"/>
                </a:solidFill>
                <a:latin typeface="Times New Roman"/>
                <a:ea typeface="Times New Roman"/>
                <a:cs typeface="Times New Roman"/>
                <a:sym typeface="Times New Roman"/>
              </a:rPr>
              <a:t>mecanismos</a:t>
            </a:r>
            <a:r>
              <a:rPr lang="en-US" sz="1200" u="sng" dirty="0">
                <a:solidFill>
                  <a:schemeClr val="dk1"/>
                </a:solidFill>
                <a:latin typeface="Times New Roman"/>
                <a:ea typeface="Times New Roman"/>
                <a:cs typeface="Times New Roman"/>
                <a:sym typeface="Times New Roman"/>
              </a:rPr>
              <a:t> </a:t>
            </a:r>
            <a:r>
              <a:rPr lang="en-US" sz="1200" u="sng" dirty="0" err="1">
                <a:solidFill>
                  <a:schemeClr val="dk1"/>
                </a:solidFill>
                <a:latin typeface="Times New Roman"/>
                <a:ea typeface="Times New Roman"/>
                <a:cs typeface="Times New Roman"/>
                <a:sym typeface="Times New Roman"/>
              </a:rPr>
              <a:t>cerebrales</a:t>
            </a:r>
            <a:r>
              <a:rPr lang="en-US" sz="1200" u="sng" dirty="0">
                <a:solidFill>
                  <a:schemeClr val="dk1"/>
                </a:solidFill>
                <a:latin typeface="Times New Roman"/>
                <a:ea typeface="Times New Roman"/>
                <a:cs typeface="Times New Roman"/>
                <a:sym typeface="Times New Roman"/>
              </a:rPr>
              <a:t>, las </a:t>
            </a:r>
            <a:r>
              <a:rPr lang="en-US" sz="1200" u="sng" dirty="0" err="1">
                <a:solidFill>
                  <a:schemeClr val="dk1"/>
                </a:solidFill>
                <a:latin typeface="Times New Roman"/>
                <a:ea typeface="Times New Roman"/>
                <a:cs typeface="Times New Roman"/>
                <a:sym typeface="Times New Roman"/>
              </a:rPr>
              <a:t>distintas</a:t>
            </a:r>
            <a:r>
              <a:rPr lang="en-US" sz="1200" u="sng" dirty="0">
                <a:solidFill>
                  <a:schemeClr val="dk1"/>
                </a:solidFill>
                <a:latin typeface="Times New Roman"/>
                <a:ea typeface="Times New Roman"/>
                <a:cs typeface="Times New Roman"/>
                <a:sym typeface="Times New Roman"/>
              </a:rPr>
              <a:t> </a:t>
            </a:r>
            <a:r>
              <a:rPr lang="en-US" sz="1200" u="sng" dirty="0" err="1">
                <a:solidFill>
                  <a:schemeClr val="dk1"/>
                </a:solidFill>
                <a:latin typeface="Times New Roman"/>
                <a:ea typeface="Times New Roman"/>
                <a:cs typeface="Times New Roman"/>
                <a:sym typeface="Times New Roman"/>
              </a:rPr>
              <a:t>clasificaciones</a:t>
            </a:r>
            <a:r>
              <a:rPr lang="en-US" sz="1200" u="sng" dirty="0">
                <a:solidFill>
                  <a:schemeClr val="dk1"/>
                </a:solidFill>
                <a:latin typeface="Times New Roman"/>
                <a:ea typeface="Times New Roman"/>
                <a:cs typeface="Times New Roman"/>
                <a:sym typeface="Times New Roman"/>
              </a:rPr>
              <a:t> de </a:t>
            </a:r>
            <a:r>
              <a:rPr lang="en-US" sz="1200" u="sng" dirty="0" err="1">
                <a:solidFill>
                  <a:schemeClr val="dk1"/>
                </a:solidFill>
                <a:latin typeface="Times New Roman"/>
                <a:ea typeface="Times New Roman"/>
                <a:cs typeface="Times New Roman"/>
                <a:sym typeface="Times New Roman"/>
              </a:rPr>
              <a:t>drogas</a:t>
            </a:r>
            <a:r>
              <a:rPr lang="en-US" sz="1200" u="sng" dirty="0">
                <a:solidFill>
                  <a:schemeClr val="dk1"/>
                </a:solidFill>
                <a:latin typeface="Times New Roman"/>
                <a:ea typeface="Times New Roman"/>
                <a:cs typeface="Times New Roman"/>
                <a:sym typeface="Times New Roman"/>
              </a:rPr>
              <a:t> y </a:t>
            </a:r>
            <a:r>
              <a:rPr lang="en-US" sz="1200" u="sng" dirty="0" err="1">
                <a:solidFill>
                  <a:schemeClr val="dk1"/>
                </a:solidFill>
                <a:latin typeface="Times New Roman"/>
                <a:ea typeface="Times New Roman"/>
                <a:cs typeface="Times New Roman"/>
                <a:sym typeface="Times New Roman"/>
              </a:rPr>
              <a:t>los</a:t>
            </a:r>
            <a:r>
              <a:rPr lang="en-US" sz="1200" u="sng" dirty="0">
                <a:solidFill>
                  <a:schemeClr val="dk1"/>
                </a:solidFill>
                <a:latin typeface="Times New Roman"/>
                <a:ea typeface="Times New Roman"/>
                <a:cs typeface="Times New Roman"/>
                <a:sym typeface="Times New Roman"/>
              </a:rPr>
              <a:t> </a:t>
            </a:r>
            <a:r>
              <a:rPr lang="en-US" sz="1200" u="sng" dirty="0" err="1">
                <a:solidFill>
                  <a:schemeClr val="dk1"/>
                </a:solidFill>
                <a:latin typeface="Times New Roman"/>
                <a:ea typeface="Times New Roman"/>
                <a:cs typeface="Times New Roman"/>
                <a:sym typeface="Times New Roman"/>
              </a:rPr>
              <a:t>problemas</a:t>
            </a:r>
            <a:r>
              <a:rPr lang="en-US" sz="1200" u="sng" dirty="0">
                <a:solidFill>
                  <a:schemeClr val="dk1"/>
                </a:solidFill>
                <a:latin typeface="Times New Roman"/>
                <a:ea typeface="Times New Roman"/>
                <a:cs typeface="Times New Roman"/>
                <a:sym typeface="Times New Roman"/>
              </a:rPr>
              <a:t> </a:t>
            </a:r>
            <a:r>
              <a:rPr lang="en-US" sz="1200" u="sng" dirty="0" err="1">
                <a:solidFill>
                  <a:schemeClr val="dk1"/>
                </a:solidFill>
                <a:latin typeface="Times New Roman"/>
                <a:ea typeface="Times New Roman"/>
                <a:cs typeface="Times New Roman"/>
                <a:sym typeface="Times New Roman"/>
              </a:rPr>
              <a:t>asociados</a:t>
            </a:r>
            <a:r>
              <a:rPr lang="en-US" sz="1200" u="sng" dirty="0">
                <a:solidFill>
                  <a:schemeClr val="dk1"/>
                </a:solidFill>
                <a:latin typeface="Times New Roman"/>
                <a:ea typeface="Times New Roman"/>
                <a:cs typeface="Times New Roman"/>
                <a:sym typeface="Times New Roman"/>
              </a:rPr>
              <a:t> al SUD. Los </a:t>
            </a:r>
            <a:r>
              <a:rPr lang="en-US" sz="1200" u="sng" dirty="0" err="1">
                <a:solidFill>
                  <a:schemeClr val="dk1"/>
                </a:solidFill>
                <a:latin typeface="Times New Roman"/>
                <a:ea typeface="Times New Roman"/>
                <a:cs typeface="Times New Roman"/>
                <a:sym typeface="Times New Roman"/>
              </a:rPr>
              <a:t>participantes</a:t>
            </a:r>
            <a:r>
              <a:rPr lang="en-US" sz="1200" u="sng" dirty="0">
                <a:solidFill>
                  <a:schemeClr val="dk1"/>
                </a:solidFill>
                <a:latin typeface="Times New Roman"/>
                <a:ea typeface="Times New Roman"/>
                <a:cs typeface="Times New Roman"/>
                <a:sym typeface="Times New Roman"/>
              </a:rPr>
              <a:t> </a:t>
            </a:r>
            <a:r>
              <a:rPr lang="en-US" sz="1200" u="sng" dirty="0" err="1">
                <a:solidFill>
                  <a:schemeClr val="dk1"/>
                </a:solidFill>
                <a:latin typeface="Times New Roman"/>
                <a:ea typeface="Times New Roman"/>
                <a:cs typeface="Times New Roman"/>
                <a:sym typeface="Times New Roman"/>
              </a:rPr>
              <a:t>revisarán</a:t>
            </a:r>
            <a:r>
              <a:rPr lang="en-US" sz="1200" u="sng" dirty="0">
                <a:solidFill>
                  <a:schemeClr val="dk1"/>
                </a:solidFill>
                <a:latin typeface="Times New Roman"/>
                <a:ea typeface="Times New Roman"/>
                <a:cs typeface="Times New Roman"/>
                <a:sym typeface="Times New Roman"/>
              </a:rPr>
              <a:t> </a:t>
            </a:r>
            <a:r>
              <a:rPr lang="en-US" sz="1200" u="sng" dirty="0" err="1">
                <a:solidFill>
                  <a:schemeClr val="dk1"/>
                </a:solidFill>
                <a:latin typeface="Times New Roman"/>
                <a:ea typeface="Times New Roman"/>
                <a:cs typeface="Times New Roman"/>
                <a:sym typeface="Times New Roman"/>
              </a:rPr>
              <a:t>los</a:t>
            </a:r>
            <a:r>
              <a:rPr lang="en-US" sz="1200" u="sng" dirty="0">
                <a:solidFill>
                  <a:schemeClr val="dk1"/>
                </a:solidFill>
                <a:latin typeface="Times New Roman"/>
                <a:ea typeface="Times New Roman"/>
                <a:cs typeface="Times New Roman"/>
                <a:sym typeface="Times New Roman"/>
              </a:rPr>
              <a:t> </a:t>
            </a:r>
            <a:r>
              <a:rPr lang="en-US" sz="1200" u="sng" dirty="0" err="1">
                <a:solidFill>
                  <a:schemeClr val="dk1"/>
                </a:solidFill>
                <a:latin typeface="Times New Roman"/>
                <a:ea typeface="Times New Roman"/>
                <a:cs typeface="Times New Roman"/>
                <a:sym typeface="Times New Roman"/>
              </a:rPr>
              <a:t>datos</a:t>
            </a:r>
            <a:r>
              <a:rPr lang="en-US" sz="1200" u="sng" dirty="0">
                <a:solidFill>
                  <a:schemeClr val="dk1"/>
                </a:solidFill>
                <a:latin typeface="Times New Roman"/>
                <a:ea typeface="Times New Roman"/>
                <a:cs typeface="Times New Roman"/>
                <a:sym typeface="Times New Roman"/>
              </a:rPr>
              <a:t> y las </a:t>
            </a:r>
            <a:r>
              <a:rPr lang="en-US" sz="1200" u="sng" dirty="0" err="1">
                <a:solidFill>
                  <a:schemeClr val="dk1"/>
                </a:solidFill>
                <a:latin typeface="Times New Roman"/>
                <a:ea typeface="Times New Roman"/>
                <a:cs typeface="Times New Roman"/>
                <a:sym typeface="Times New Roman"/>
              </a:rPr>
              <a:t>estrategias</a:t>
            </a:r>
            <a:r>
              <a:rPr lang="en-US" sz="1200" u="sng" dirty="0">
                <a:solidFill>
                  <a:schemeClr val="dk1"/>
                </a:solidFill>
                <a:latin typeface="Times New Roman"/>
                <a:ea typeface="Times New Roman"/>
                <a:cs typeface="Times New Roman"/>
                <a:sym typeface="Times New Roman"/>
              </a:rPr>
              <a:t> de </a:t>
            </a:r>
            <a:r>
              <a:rPr lang="en-US" sz="1200" u="sng" dirty="0" err="1">
                <a:solidFill>
                  <a:schemeClr val="dk1"/>
                </a:solidFill>
                <a:latin typeface="Times New Roman"/>
                <a:ea typeface="Times New Roman"/>
                <a:cs typeface="Times New Roman"/>
                <a:sym typeface="Times New Roman"/>
              </a:rPr>
              <a:t>prevención</a:t>
            </a:r>
            <a:r>
              <a:rPr lang="en-US" sz="1200" u="sng" dirty="0">
                <a:solidFill>
                  <a:schemeClr val="dk1"/>
                </a:solidFill>
                <a:latin typeface="Times New Roman"/>
                <a:ea typeface="Times New Roman"/>
                <a:cs typeface="Times New Roman"/>
                <a:sym typeface="Times New Roman"/>
              </a:rPr>
              <a:t> </a:t>
            </a:r>
            <a:r>
              <a:rPr lang="en-US" sz="1200" u="sng" dirty="0" err="1">
                <a:solidFill>
                  <a:schemeClr val="dk1"/>
                </a:solidFill>
                <a:latin typeface="Times New Roman"/>
                <a:ea typeface="Times New Roman"/>
                <a:cs typeface="Times New Roman"/>
                <a:sym typeface="Times New Roman"/>
              </a:rPr>
              <a:t>específicas</a:t>
            </a:r>
            <a:r>
              <a:rPr lang="en-US" sz="1200" u="sng" dirty="0">
                <a:solidFill>
                  <a:schemeClr val="dk1"/>
                </a:solidFill>
                <a:latin typeface="Times New Roman"/>
                <a:ea typeface="Times New Roman"/>
                <a:cs typeface="Times New Roman"/>
                <a:sym typeface="Times New Roman"/>
              </a:rPr>
              <a:t> para </a:t>
            </a:r>
            <a:r>
              <a:rPr lang="en-US" sz="1200" u="sng" dirty="0" err="1">
                <a:solidFill>
                  <a:schemeClr val="dk1"/>
                </a:solidFill>
                <a:latin typeface="Times New Roman"/>
                <a:ea typeface="Times New Roman"/>
                <a:cs typeface="Times New Roman"/>
                <a:sym typeface="Times New Roman"/>
              </a:rPr>
              <a:t>el</a:t>
            </a:r>
            <a:r>
              <a:rPr lang="en-US" sz="1200" u="sng" dirty="0">
                <a:solidFill>
                  <a:schemeClr val="dk1"/>
                </a:solidFill>
                <a:latin typeface="Times New Roman"/>
                <a:ea typeface="Times New Roman"/>
                <a:cs typeface="Times New Roman"/>
                <a:sym typeface="Times New Roman"/>
              </a:rPr>
              <a:t> </a:t>
            </a:r>
            <a:r>
              <a:rPr lang="en-US" sz="1200" u="sng" dirty="0" err="1">
                <a:solidFill>
                  <a:schemeClr val="dk1"/>
                </a:solidFill>
                <a:latin typeface="Times New Roman"/>
                <a:ea typeface="Times New Roman"/>
                <a:cs typeface="Times New Roman"/>
                <a:sym typeface="Times New Roman"/>
              </a:rPr>
              <a:t>trastorno</a:t>
            </a:r>
            <a:r>
              <a:rPr lang="en-US" sz="1200" u="sng" dirty="0">
                <a:solidFill>
                  <a:schemeClr val="dk1"/>
                </a:solidFill>
                <a:latin typeface="Times New Roman"/>
                <a:ea typeface="Times New Roman"/>
                <a:cs typeface="Times New Roman"/>
                <a:sym typeface="Times New Roman"/>
              </a:rPr>
              <a:t> </a:t>
            </a:r>
            <a:r>
              <a:rPr lang="en-US" sz="1200" u="sng" dirty="0" err="1">
                <a:solidFill>
                  <a:schemeClr val="dk1"/>
                </a:solidFill>
                <a:latin typeface="Times New Roman"/>
                <a:ea typeface="Times New Roman"/>
                <a:cs typeface="Times New Roman"/>
                <a:sym typeface="Times New Roman"/>
              </a:rPr>
              <a:t>por</a:t>
            </a:r>
            <a:r>
              <a:rPr lang="en-US" sz="1200" u="sng" dirty="0">
                <a:solidFill>
                  <a:schemeClr val="dk1"/>
                </a:solidFill>
                <a:latin typeface="Times New Roman"/>
                <a:ea typeface="Times New Roman"/>
                <a:cs typeface="Times New Roman"/>
                <a:sym typeface="Times New Roman"/>
              </a:rPr>
              <a:t> </a:t>
            </a:r>
            <a:r>
              <a:rPr lang="en-US" sz="1200" u="sng" dirty="0" err="1">
                <a:solidFill>
                  <a:schemeClr val="dk1"/>
                </a:solidFill>
                <a:latin typeface="Times New Roman"/>
                <a:ea typeface="Times New Roman"/>
                <a:cs typeface="Times New Roman"/>
                <a:sym typeface="Times New Roman"/>
              </a:rPr>
              <a:t>consumo</a:t>
            </a:r>
            <a:r>
              <a:rPr lang="en-US" sz="1200" u="sng" dirty="0">
                <a:solidFill>
                  <a:schemeClr val="dk1"/>
                </a:solidFill>
                <a:latin typeface="Times New Roman"/>
                <a:ea typeface="Times New Roman"/>
                <a:cs typeface="Times New Roman"/>
                <a:sym typeface="Times New Roman"/>
              </a:rPr>
              <a:t> de </a:t>
            </a:r>
            <a:r>
              <a:rPr lang="en-US" sz="1200" u="sng" dirty="0" err="1">
                <a:solidFill>
                  <a:schemeClr val="dk1"/>
                </a:solidFill>
                <a:latin typeface="Times New Roman"/>
                <a:ea typeface="Times New Roman"/>
                <a:cs typeface="Times New Roman"/>
                <a:sym typeface="Times New Roman"/>
              </a:rPr>
              <a:t>opioides</a:t>
            </a:r>
            <a:r>
              <a:rPr lang="en-US" sz="1200" u="sng" dirty="0">
                <a:solidFill>
                  <a:schemeClr val="dk1"/>
                </a:solidFill>
                <a:latin typeface="Times New Roman"/>
                <a:ea typeface="Times New Roman"/>
                <a:cs typeface="Times New Roman"/>
                <a:sym typeface="Times New Roman"/>
              </a:rPr>
              <a:t>.</a:t>
            </a:r>
            <a:endParaRPr dirty="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f32d26d74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1f32d26d74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05ea07e6f5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05ea07e6f5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El </a:t>
            </a:r>
            <a:r>
              <a:rPr lang="en-US" dirty="0" err="1"/>
              <a:t>trastorno</a:t>
            </a:r>
            <a:r>
              <a:rPr lang="en-US" dirty="0"/>
              <a:t> </a:t>
            </a:r>
            <a:r>
              <a:rPr lang="en-US" dirty="0" err="1"/>
              <a:t>por</a:t>
            </a:r>
            <a:r>
              <a:rPr lang="en-US" dirty="0"/>
              <a:t> </a:t>
            </a:r>
            <a:r>
              <a:rPr lang="en-US" dirty="0" err="1"/>
              <a:t>consumo</a:t>
            </a:r>
            <a:r>
              <a:rPr lang="en-US" dirty="0"/>
              <a:t> de </a:t>
            </a:r>
            <a:r>
              <a:rPr lang="en-US" dirty="0" err="1"/>
              <a:t>sustancias</a:t>
            </a:r>
            <a:r>
              <a:rPr lang="en-US" dirty="0"/>
              <a:t> es </a:t>
            </a:r>
            <a:r>
              <a:rPr lang="en-US" dirty="0" err="1"/>
              <a:t>una</a:t>
            </a:r>
            <a:r>
              <a:rPr lang="en-US" dirty="0"/>
              <a:t> </a:t>
            </a:r>
            <a:r>
              <a:rPr lang="en-US" dirty="0" err="1"/>
              <a:t>enfermedad</a:t>
            </a:r>
            <a:r>
              <a:rPr lang="en-US" dirty="0"/>
              <a:t> </a:t>
            </a:r>
            <a:r>
              <a:rPr lang="en-US" dirty="0" err="1"/>
              <a:t>crónica</a:t>
            </a:r>
            <a:r>
              <a:rPr lang="en-US" dirty="0"/>
              <a:t> y un </a:t>
            </a:r>
            <a:r>
              <a:rPr lang="en-US" dirty="0" err="1"/>
              <a:t>trastorno</a:t>
            </a:r>
            <a:r>
              <a:rPr lang="en-US" dirty="0"/>
              <a:t> cerebral</a:t>
            </a:r>
          </a:p>
          <a:p>
            <a:pPr marL="0" lvl="0" indent="0" algn="l" rtl="0">
              <a:spcBef>
                <a:spcPts val="0"/>
              </a:spcBef>
              <a:spcAft>
                <a:spcPts val="0"/>
              </a:spcAft>
              <a:buNone/>
            </a:pPr>
            <a:r>
              <a:rPr lang="en-US" dirty="0"/>
              <a:t>¿El </a:t>
            </a:r>
            <a:r>
              <a:rPr lang="en-US" dirty="0" err="1"/>
              <a:t>consumo</a:t>
            </a:r>
            <a:r>
              <a:rPr lang="en-US" dirty="0"/>
              <a:t> de </a:t>
            </a:r>
            <a:r>
              <a:rPr lang="en-US" dirty="0" err="1"/>
              <a:t>drogas</a:t>
            </a:r>
            <a:r>
              <a:rPr lang="en-US" dirty="0"/>
              <a:t> </a:t>
            </a:r>
            <a:r>
              <a:rPr lang="en-US" dirty="0" err="1"/>
              <a:t>refleja</a:t>
            </a:r>
            <a:r>
              <a:rPr lang="en-US" dirty="0"/>
              <a:t> </a:t>
            </a:r>
            <a:r>
              <a:rPr lang="en-US" dirty="0" err="1"/>
              <a:t>una</a:t>
            </a:r>
            <a:r>
              <a:rPr lang="en-US" dirty="0"/>
              <a:t> </a:t>
            </a:r>
            <a:r>
              <a:rPr lang="en-US" dirty="0" err="1"/>
              <a:t>falta</a:t>
            </a:r>
            <a:r>
              <a:rPr lang="en-US" dirty="0"/>
              <a:t> de </a:t>
            </a:r>
            <a:r>
              <a:rPr lang="en-US" dirty="0" err="1"/>
              <a:t>fuerza</a:t>
            </a:r>
            <a:r>
              <a:rPr lang="en-US" dirty="0"/>
              <a:t> de </a:t>
            </a:r>
            <a:r>
              <a:rPr lang="en-US" dirty="0" err="1"/>
              <a:t>voluntad</a:t>
            </a:r>
            <a:r>
              <a:rPr lang="en-US" dirty="0"/>
              <a:t> o </a:t>
            </a:r>
            <a:r>
              <a:rPr lang="en-US" dirty="0" err="1"/>
              <a:t>una</a:t>
            </a:r>
            <a:r>
              <a:rPr lang="en-US" dirty="0"/>
              <a:t> </a:t>
            </a:r>
            <a:r>
              <a:rPr lang="en-US" dirty="0" err="1"/>
              <a:t>enfermedad</a:t>
            </a:r>
            <a:r>
              <a:rPr lang="en-US" dirty="0"/>
              <a:t> </a:t>
            </a:r>
            <a:r>
              <a:rPr lang="en-US" dirty="0" err="1"/>
              <a:t>crónica</a:t>
            </a:r>
            <a:r>
              <a:rPr lang="en-US" dirty="0"/>
              <a:t>? ¿</a:t>
            </a:r>
            <a:r>
              <a:rPr lang="en-US" dirty="0" err="1"/>
              <a:t>Qué</a:t>
            </a:r>
            <a:r>
              <a:rPr lang="en-US" dirty="0"/>
              <a:t> </a:t>
            </a:r>
            <a:r>
              <a:rPr lang="en-US" dirty="0" err="1"/>
              <a:t>opina</a:t>
            </a:r>
            <a:r>
              <a:rPr lang="en-US" dirty="0"/>
              <a:t> del </a:t>
            </a:r>
            <a:r>
              <a:rPr lang="en-US" dirty="0" err="1"/>
              <a:t>término</a:t>
            </a:r>
            <a:r>
              <a:rPr lang="en-US" dirty="0"/>
              <a:t> </a:t>
            </a:r>
            <a:r>
              <a:rPr lang="en-US" dirty="0" err="1"/>
              <a:t>adicción</a:t>
            </a:r>
            <a:r>
              <a:rPr lang="en-US" dirty="0"/>
              <a:t> </a:t>
            </a:r>
            <a:r>
              <a:rPr lang="en-US" dirty="0" err="1"/>
              <a:t>frente</a:t>
            </a:r>
            <a:r>
              <a:rPr lang="en-US" dirty="0"/>
              <a:t> a TUS?</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06f51549a9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06f51549a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05ea07e6f5_0_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205ea07e6f5_0_7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0" i="0">
                <a:solidFill>
                  <a:schemeClr val="dk1"/>
                </a:solidFill>
                <a:latin typeface="Calibri"/>
                <a:ea typeface="Calibri"/>
                <a:cs typeface="Calibri"/>
                <a:sym typeface="Calibri"/>
              </a:rPr>
              <a:t>Drugs interfere with the way neurons send, receive, and process signals via neurotransmitters.</a:t>
            </a:r>
            <a:endParaRPr/>
          </a:p>
          <a:p>
            <a:pPr marL="0" lvl="0" indent="0" algn="l" rtl="0">
              <a:spcBef>
                <a:spcPts val="0"/>
              </a:spcBef>
              <a:spcAft>
                <a:spcPts val="0"/>
              </a:spcAft>
              <a:buNone/>
            </a:pPr>
            <a:r>
              <a:rPr lang="en" sz="1200" b="0" i="0">
                <a:solidFill>
                  <a:schemeClr val="dk1"/>
                </a:solidFill>
                <a:latin typeface="Calibri"/>
                <a:ea typeface="Calibri"/>
                <a:cs typeface="Calibri"/>
                <a:sym typeface="Calibri"/>
              </a:rPr>
              <a:t>Basal ganglia: reward circuit</a:t>
            </a:r>
            <a:endParaRPr/>
          </a:p>
          <a:p>
            <a:pPr marL="0" lvl="0" indent="0" algn="l" rtl="0">
              <a:spcBef>
                <a:spcPts val="0"/>
              </a:spcBef>
              <a:spcAft>
                <a:spcPts val="0"/>
              </a:spcAft>
              <a:buNone/>
            </a:pPr>
            <a:r>
              <a:rPr lang="en" sz="1200" b="0" i="0">
                <a:solidFill>
                  <a:schemeClr val="dk1"/>
                </a:solidFill>
                <a:latin typeface="Calibri"/>
                <a:ea typeface="Calibri"/>
                <a:cs typeface="Calibri"/>
                <a:sym typeface="Calibri"/>
              </a:rPr>
              <a:t>Extended amygdala: stressful feelings like anxiety, withdrawal</a:t>
            </a:r>
            <a:endParaRPr/>
          </a:p>
          <a:p>
            <a:pPr marL="0" lvl="0" indent="0" algn="l" rtl="0">
              <a:spcBef>
                <a:spcPts val="0"/>
              </a:spcBef>
              <a:spcAft>
                <a:spcPts val="0"/>
              </a:spcAft>
              <a:buNone/>
            </a:pPr>
            <a:r>
              <a:rPr lang="en" sz="1200" b="0" i="0">
                <a:solidFill>
                  <a:schemeClr val="dk1"/>
                </a:solidFill>
                <a:latin typeface="Calibri"/>
                <a:ea typeface="Calibri"/>
                <a:cs typeface="Calibri"/>
                <a:sym typeface="Calibri"/>
              </a:rPr>
              <a:t>Prefrontal cortex: powers the ability to think, plan, solve problems, make decisions, and exert self-control over impulses. </a:t>
            </a:r>
            <a:endParaRPr/>
          </a:p>
        </p:txBody>
      </p:sp>
      <p:sp>
        <p:nvSpPr>
          <p:cNvPr id="247" name="Google Shape;247;g205ea07e6f5_0_7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05ea07e6f5_0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4" name="Google Shape;254;g205ea07e6f5_0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05ea07e6f5_0_9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g205ea07e6f5_0_9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g205ea07e6f5_0_9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6"/>
        <p:cNvGrpSpPr/>
        <p:nvPr/>
      </p:nvGrpSpPr>
      <p:grpSpPr>
        <a:xfrm>
          <a:off x="0" y="0"/>
          <a:ext cx="0" cy="0"/>
          <a:chOff x="0" y="0"/>
          <a:chExt cx="0" cy="0"/>
        </a:xfrm>
      </p:grpSpPr>
      <p:sp>
        <p:nvSpPr>
          <p:cNvPr id="57" name="Google Shape;57;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3"/>
        <p:cNvGrpSpPr/>
        <p:nvPr/>
      </p:nvGrpSpPr>
      <p:grpSpPr>
        <a:xfrm>
          <a:off x="0" y="0"/>
          <a:ext cx="0" cy="0"/>
          <a:chOff x="0" y="0"/>
          <a:chExt cx="0" cy="0"/>
        </a:xfrm>
      </p:grpSpPr>
      <p:sp>
        <p:nvSpPr>
          <p:cNvPr id="84" name="Google Shape;84;p25"/>
          <p:cNvSpPr txBox="1">
            <a:spLocks noGrp="1"/>
          </p:cNvSpPr>
          <p:nvPr>
            <p:ph type="body" idx="1"/>
          </p:nvPr>
        </p:nvSpPr>
        <p:spPr>
          <a:xfrm>
            <a:off x="380999" y="1289303"/>
            <a:ext cx="8407800" cy="33054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SzPts val="1800"/>
              <a:buChar char="●"/>
              <a:defRPr/>
            </a:lvl1pPr>
            <a:lvl2pPr marL="914400" lvl="1" indent="-342900" algn="l" rtl="0">
              <a:spcBef>
                <a:spcPts val="1200"/>
              </a:spcBef>
              <a:spcAft>
                <a:spcPts val="0"/>
              </a:spcAft>
              <a:buSzPts val="1800"/>
              <a:buChar char="○"/>
              <a:defRPr/>
            </a:lvl2pPr>
            <a:lvl3pPr marL="1371600" lvl="2" indent="-342900" algn="l" rtl="0">
              <a:spcBef>
                <a:spcPts val="1200"/>
              </a:spcBef>
              <a:spcAft>
                <a:spcPts val="0"/>
              </a:spcAft>
              <a:buSzPts val="1800"/>
              <a:buChar char="■"/>
              <a:defRPr/>
            </a:lvl3pPr>
            <a:lvl4pPr marL="1828800" lvl="3" indent="-342900" algn="l" rtl="0">
              <a:spcBef>
                <a:spcPts val="1200"/>
              </a:spcBef>
              <a:spcAft>
                <a:spcPts val="0"/>
              </a:spcAft>
              <a:buSzPts val="1800"/>
              <a:buChar char="●"/>
              <a:defRPr/>
            </a:lvl4pPr>
            <a:lvl5pPr marL="2286000" lvl="4" indent="-342900" algn="l" rtl="0">
              <a:spcBef>
                <a:spcPts val="1200"/>
              </a:spcBef>
              <a:spcAft>
                <a:spcPts val="0"/>
              </a:spcAft>
              <a:buSzPts val="1800"/>
              <a:buChar char="○"/>
              <a:defRPr/>
            </a:lvl5pPr>
            <a:lvl6pPr marL="2743200" lvl="5" indent="-342900" algn="l" rtl="0">
              <a:spcBef>
                <a:spcPts val="1200"/>
              </a:spcBef>
              <a:spcAft>
                <a:spcPts val="0"/>
              </a:spcAft>
              <a:buSzPts val="1800"/>
              <a:buChar char="■"/>
              <a:defRPr/>
            </a:lvl6pPr>
            <a:lvl7pPr marL="3200400" lvl="6" indent="-342900" algn="l" rtl="0">
              <a:spcBef>
                <a:spcPts val="1200"/>
              </a:spcBef>
              <a:spcAft>
                <a:spcPts val="0"/>
              </a:spcAft>
              <a:buSzPts val="1800"/>
              <a:buChar char="●"/>
              <a:defRPr/>
            </a:lvl7pPr>
            <a:lvl8pPr marL="3657600" lvl="7" indent="-342900" algn="l" rtl="0">
              <a:spcBef>
                <a:spcPts val="1200"/>
              </a:spcBef>
              <a:spcAft>
                <a:spcPts val="0"/>
              </a:spcAft>
              <a:buSzPts val="1800"/>
              <a:buChar char="○"/>
              <a:defRPr/>
            </a:lvl8pPr>
            <a:lvl9pPr marL="4114800" lvl="8" indent="-342900" algn="l" rtl="0">
              <a:spcBef>
                <a:spcPts val="1200"/>
              </a:spcBef>
              <a:spcAft>
                <a:spcPts val="1200"/>
              </a:spcAft>
              <a:buSzPts val="1800"/>
              <a:buChar char="■"/>
              <a:defRPr/>
            </a:lvl9pPr>
          </a:lstStyle>
          <a:p>
            <a:endParaRPr/>
          </a:p>
        </p:txBody>
      </p:sp>
      <p:sp>
        <p:nvSpPr>
          <p:cNvPr id="85" name="Google Shape;85;p25"/>
          <p:cNvSpPr txBox="1">
            <a:spLocks noGrp="1"/>
          </p:cNvSpPr>
          <p:nvPr>
            <p:ph type="dt" idx="10"/>
          </p:nvPr>
        </p:nvSpPr>
        <p:spPr>
          <a:xfrm>
            <a:off x="370888" y="4767263"/>
            <a:ext cx="2133600" cy="2058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6" name="Google Shape;86;p25"/>
          <p:cNvSpPr txBox="1">
            <a:spLocks noGrp="1"/>
          </p:cNvSpPr>
          <p:nvPr>
            <p:ph type="ftr" idx="11"/>
          </p:nvPr>
        </p:nvSpPr>
        <p:spPr>
          <a:xfrm>
            <a:off x="3048000" y="4767263"/>
            <a:ext cx="3352800" cy="2058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7" name="Google Shape;87;p25"/>
          <p:cNvSpPr txBox="1">
            <a:spLocks noGrp="1"/>
          </p:cNvSpPr>
          <p:nvPr>
            <p:ph type="sldNum" idx="12"/>
          </p:nvPr>
        </p:nvSpPr>
        <p:spPr>
          <a:xfrm>
            <a:off x="8234680" y="4766310"/>
            <a:ext cx="582900" cy="2058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
        <p:nvSpPr>
          <p:cNvPr id="88" name="Google Shape;88;p25"/>
          <p:cNvSpPr txBox="1">
            <a:spLocks noGrp="1"/>
          </p:cNvSpPr>
          <p:nvPr>
            <p:ph type="title"/>
          </p:nvPr>
        </p:nvSpPr>
        <p:spPr>
          <a:xfrm>
            <a:off x="381000" y="266885"/>
            <a:ext cx="8381400" cy="7908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lt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over Text" type="objOverTx">
  <p:cSld name="OBJECT_OVER_TEXT">
    <p:spTree>
      <p:nvGrpSpPr>
        <p:cNvPr id="1" name="Shape 89"/>
        <p:cNvGrpSpPr/>
        <p:nvPr/>
      </p:nvGrpSpPr>
      <p:grpSpPr>
        <a:xfrm>
          <a:off x="0" y="0"/>
          <a:ext cx="0" cy="0"/>
          <a:chOff x="0" y="0"/>
          <a:chExt cx="0" cy="0"/>
        </a:xfrm>
      </p:grpSpPr>
      <p:sp>
        <p:nvSpPr>
          <p:cNvPr id="90" name="Google Shape;90;p26"/>
          <p:cNvSpPr txBox="1">
            <a:spLocks noGrp="1"/>
          </p:cNvSpPr>
          <p:nvPr>
            <p:ph type="title"/>
          </p:nvPr>
        </p:nvSpPr>
        <p:spPr>
          <a:xfrm>
            <a:off x="1066800" y="228600"/>
            <a:ext cx="7543800" cy="1074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lt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1" name="Google Shape;91;p26"/>
          <p:cNvSpPr txBox="1">
            <a:spLocks noGrp="1"/>
          </p:cNvSpPr>
          <p:nvPr>
            <p:ph type="body" idx="1"/>
          </p:nvPr>
        </p:nvSpPr>
        <p:spPr>
          <a:xfrm>
            <a:off x="1066800" y="1485900"/>
            <a:ext cx="7543800" cy="14859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SzPts val="1800"/>
              <a:buChar char="●"/>
              <a:defRPr/>
            </a:lvl1pPr>
            <a:lvl2pPr marL="914400" lvl="1" indent="-342900" algn="l" rtl="0">
              <a:spcBef>
                <a:spcPts val="1200"/>
              </a:spcBef>
              <a:spcAft>
                <a:spcPts val="0"/>
              </a:spcAft>
              <a:buSzPts val="1800"/>
              <a:buChar char="○"/>
              <a:defRPr/>
            </a:lvl2pPr>
            <a:lvl3pPr marL="1371600" lvl="2" indent="-342900" algn="l" rtl="0">
              <a:spcBef>
                <a:spcPts val="1200"/>
              </a:spcBef>
              <a:spcAft>
                <a:spcPts val="0"/>
              </a:spcAft>
              <a:buSzPts val="1800"/>
              <a:buChar char="■"/>
              <a:defRPr/>
            </a:lvl3pPr>
            <a:lvl4pPr marL="1828800" lvl="3" indent="-342900" algn="l" rtl="0">
              <a:spcBef>
                <a:spcPts val="1200"/>
              </a:spcBef>
              <a:spcAft>
                <a:spcPts val="0"/>
              </a:spcAft>
              <a:buSzPts val="1800"/>
              <a:buChar char="●"/>
              <a:defRPr/>
            </a:lvl4pPr>
            <a:lvl5pPr marL="2286000" lvl="4" indent="-342900" algn="l" rtl="0">
              <a:spcBef>
                <a:spcPts val="1200"/>
              </a:spcBef>
              <a:spcAft>
                <a:spcPts val="0"/>
              </a:spcAft>
              <a:buSzPts val="1800"/>
              <a:buChar char="○"/>
              <a:defRPr/>
            </a:lvl5pPr>
            <a:lvl6pPr marL="2743200" lvl="5" indent="-342900" algn="l" rtl="0">
              <a:spcBef>
                <a:spcPts val="1200"/>
              </a:spcBef>
              <a:spcAft>
                <a:spcPts val="0"/>
              </a:spcAft>
              <a:buSzPts val="1800"/>
              <a:buChar char="■"/>
              <a:defRPr/>
            </a:lvl6pPr>
            <a:lvl7pPr marL="3200400" lvl="6" indent="-342900" algn="l" rtl="0">
              <a:spcBef>
                <a:spcPts val="1200"/>
              </a:spcBef>
              <a:spcAft>
                <a:spcPts val="0"/>
              </a:spcAft>
              <a:buSzPts val="1800"/>
              <a:buChar char="●"/>
              <a:defRPr/>
            </a:lvl7pPr>
            <a:lvl8pPr marL="3657600" lvl="7" indent="-342900" algn="l" rtl="0">
              <a:spcBef>
                <a:spcPts val="1200"/>
              </a:spcBef>
              <a:spcAft>
                <a:spcPts val="0"/>
              </a:spcAft>
              <a:buSzPts val="1800"/>
              <a:buChar char="○"/>
              <a:defRPr/>
            </a:lvl8pPr>
            <a:lvl9pPr marL="4114800" lvl="8" indent="-342900" algn="l" rtl="0">
              <a:spcBef>
                <a:spcPts val="1200"/>
              </a:spcBef>
              <a:spcAft>
                <a:spcPts val="1200"/>
              </a:spcAft>
              <a:buSzPts val="1800"/>
              <a:buChar char="■"/>
              <a:defRPr/>
            </a:lvl9pPr>
          </a:lstStyle>
          <a:p>
            <a:endParaRPr/>
          </a:p>
        </p:txBody>
      </p:sp>
      <p:sp>
        <p:nvSpPr>
          <p:cNvPr id="92" name="Google Shape;92;p26"/>
          <p:cNvSpPr txBox="1">
            <a:spLocks noGrp="1"/>
          </p:cNvSpPr>
          <p:nvPr>
            <p:ph type="body" idx="2"/>
          </p:nvPr>
        </p:nvSpPr>
        <p:spPr>
          <a:xfrm>
            <a:off x="1066800" y="3086100"/>
            <a:ext cx="7543800" cy="14859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SzPts val="1800"/>
              <a:buChar char="●"/>
              <a:defRPr/>
            </a:lvl1pPr>
            <a:lvl2pPr marL="914400" lvl="1" indent="-342900" algn="l" rtl="0">
              <a:spcBef>
                <a:spcPts val="1200"/>
              </a:spcBef>
              <a:spcAft>
                <a:spcPts val="0"/>
              </a:spcAft>
              <a:buSzPts val="1800"/>
              <a:buChar char="○"/>
              <a:defRPr/>
            </a:lvl2pPr>
            <a:lvl3pPr marL="1371600" lvl="2" indent="-342900" algn="l" rtl="0">
              <a:spcBef>
                <a:spcPts val="1200"/>
              </a:spcBef>
              <a:spcAft>
                <a:spcPts val="0"/>
              </a:spcAft>
              <a:buSzPts val="1800"/>
              <a:buChar char="■"/>
              <a:defRPr/>
            </a:lvl3pPr>
            <a:lvl4pPr marL="1828800" lvl="3" indent="-342900" algn="l" rtl="0">
              <a:spcBef>
                <a:spcPts val="1200"/>
              </a:spcBef>
              <a:spcAft>
                <a:spcPts val="0"/>
              </a:spcAft>
              <a:buSzPts val="1800"/>
              <a:buChar char="●"/>
              <a:defRPr/>
            </a:lvl4pPr>
            <a:lvl5pPr marL="2286000" lvl="4" indent="-342900" algn="l" rtl="0">
              <a:spcBef>
                <a:spcPts val="1200"/>
              </a:spcBef>
              <a:spcAft>
                <a:spcPts val="0"/>
              </a:spcAft>
              <a:buSzPts val="1800"/>
              <a:buChar char="○"/>
              <a:defRPr/>
            </a:lvl5pPr>
            <a:lvl6pPr marL="2743200" lvl="5" indent="-342900" algn="l" rtl="0">
              <a:spcBef>
                <a:spcPts val="1200"/>
              </a:spcBef>
              <a:spcAft>
                <a:spcPts val="0"/>
              </a:spcAft>
              <a:buSzPts val="1800"/>
              <a:buChar char="■"/>
              <a:defRPr/>
            </a:lvl6pPr>
            <a:lvl7pPr marL="3200400" lvl="6" indent="-342900" algn="l" rtl="0">
              <a:spcBef>
                <a:spcPts val="1200"/>
              </a:spcBef>
              <a:spcAft>
                <a:spcPts val="0"/>
              </a:spcAft>
              <a:buSzPts val="1800"/>
              <a:buChar char="●"/>
              <a:defRPr/>
            </a:lvl7pPr>
            <a:lvl8pPr marL="3657600" lvl="7" indent="-342900" algn="l" rtl="0">
              <a:spcBef>
                <a:spcPts val="1200"/>
              </a:spcBef>
              <a:spcAft>
                <a:spcPts val="0"/>
              </a:spcAft>
              <a:buSzPts val="1800"/>
              <a:buChar char="○"/>
              <a:defRPr/>
            </a:lvl8pPr>
            <a:lvl9pPr marL="4114800" lvl="8" indent="-342900" algn="l" rtl="0">
              <a:spcBef>
                <a:spcPts val="1200"/>
              </a:spcBef>
              <a:spcAft>
                <a:spcPts val="1200"/>
              </a:spcAft>
              <a:buSzPts val="1800"/>
              <a:buChar char="■"/>
              <a:defRPr/>
            </a:lvl9pPr>
          </a:lstStyle>
          <a:p>
            <a:endParaRPr/>
          </a:p>
        </p:txBody>
      </p:sp>
      <p:sp>
        <p:nvSpPr>
          <p:cNvPr id="93" name="Google Shape;93;p26"/>
          <p:cNvSpPr txBox="1">
            <a:spLocks noGrp="1"/>
          </p:cNvSpPr>
          <p:nvPr>
            <p:ph type="dt" idx="10"/>
          </p:nvPr>
        </p:nvSpPr>
        <p:spPr>
          <a:xfrm>
            <a:off x="370888" y="4767263"/>
            <a:ext cx="2133600" cy="2058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 name="Google Shape;94;p26"/>
          <p:cNvSpPr txBox="1">
            <a:spLocks noGrp="1"/>
          </p:cNvSpPr>
          <p:nvPr>
            <p:ph type="ftr" idx="11"/>
          </p:nvPr>
        </p:nvSpPr>
        <p:spPr>
          <a:xfrm>
            <a:off x="3048000" y="4767263"/>
            <a:ext cx="3352800" cy="2058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5" name="Google Shape;95;p26"/>
          <p:cNvSpPr txBox="1">
            <a:spLocks noGrp="1"/>
          </p:cNvSpPr>
          <p:nvPr>
            <p:ph type="sldNum" idx="12"/>
          </p:nvPr>
        </p:nvSpPr>
        <p:spPr>
          <a:xfrm>
            <a:off x="8234680" y="4766310"/>
            <a:ext cx="582900" cy="2058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100">
                <a:solidFill>
                  <a:schemeClr val="dk2"/>
                </a:solidFill>
                <a:latin typeface="Libre Franklin Medium"/>
                <a:ea typeface="Libre Franklin Medium"/>
                <a:cs typeface="Libre Franklin Medium"/>
                <a:sym typeface="Libre Franklin Medium"/>
              </a:defRPr>
            </a:lvl1pPr>
            <a:lvl2pPr marL="0" marR="0" lvl="1" indent="0" algn="ctr" rtl="0">
              <a:spcBef>
                <a:spcPts val="0"/>
              </a:spcBef>
              <a:buNone/>
              <a:defRPr sz="1100">
                <a:solidFill>
                  <a:schemeClr val="dk2"/>
                </a:solidFill>
                <a:latin typeface="Libre Franklin Medium"/>
                <a:ea typeface="Libre Franklin Medium"/>
                <a:cs typeface="Libre Franklin Medium"/>
                <a:sym typeface="Libre Franklin Medium"/>
              </a:defRPr>
            </a:lvl2pPr>
            <a:lvl3pPr marL="0" marR="0" lvl="2" indent="0" algn="ctr" rtl="0">
              <a:spcBef>
                <a:spcPts val="0"/>
              </a:spcBef>
              <a:buNone/>
              <a:defRPr sz="1100">
                <a:solidFill>
                  <a:schemeClr val="dk2"/>
                </a:solidFill>
                <a:latin typeface="Libre Franklin Medium"/>
                <a:ea typeface="Libre Franklin Medium"/>
                <a:cs typeface="Libre Franklin Medium"/>
                <a:sym typeface="Libre Franklin Medium"/>
              </a:defRPr>
            </a:lvl3pPr>
            <a:lvl4pPr marL="0" marR="0" lvl="3" indent="0" algn="ctr" rtl="0">
              <a:spcBef>
                <a:spcPts val="0"/>
              </a:spcBef>
              <a:buNone/>
              <a:defRPr sz="1100">
                <a:solidFill>
                  <a:schemeClr val="dk2"/>
                </a:solidFill>
                <a:latin typeface="Libre Franklin Medium"/>
                <a:ea typeface="Libre Franklin Medium"/>
                <a:cs typeface="Libre Franklin Medium"/>
                <a:sym typeface="Libre Franklin Medium"/>
              </a:defRPr>
            </a:lvl4pPr>
            <a:lvl5pPr marL="0" marR="0" lvl="4" indent="0" algn="ctr" rtl="0">
              <a:spcBef>
                <a:spcPts val="0"/>
              </a:spcBef>
              <a:buNone/>
              <a:defRPr sz="1100">
                <a:solidFill>
                  <a:schemeClr val="dk2"/>
                </a:solidFill>
                <a:latin typeface="Libre Franklin Medium"/>
                <a:ea typeface="Libre Franklin Medium"/>
                <a:cs typeface="Libre Franklin Medium"/>
                <a:sym typeface="Libre Franklin Medium"/>
              </a:defRPr>
            </a:lvl5pPr>
            <a:lvl6pPr marL="0" marR="0" lvl="5" indent="0" algn="ctr" rtl="0">
              <a:spcBef>
                <a:spcPts val="0"/>
              </a:spcBef>
              <a:buNone/>
              <a:defRPr sz="1100">
                <a:solidFill>
                  <a:schemeClr val="dk2"/>
                </a:solidFill>
                <a:latin typeface="Libre Franklin Medium"/>
                <a:ea typeface="Libre Franklin Medium"/>
                <a:cs typeface="Libre Franklin Medium"/>
                <a:sym typeface="Libre Franklin Medium"/>
              </a:defRPr>
            </a:lvl6pPr>
            <a:lvl7pPr marL="0" marR="0" lvl="6" indent="0" algn="ctr" rtl="0">
              <a:spcBef>
                <a:spcPts val="0"/>
              </a:spcBef>
              <a:buNone/>
              <a:defRPr sz="1100">
                <a:solidFill>
                  <a:schemeClr val="dk2"/>
                </a:solidFill>
                <a:latin typeface="Libre Franklin Medium"/>
                <a:ea typeface="Libre Franklin Medium"/>
                <a:cs typeface="Libre Franklin Medium"/>
                <a:sym typeface="Libre Franklin Medium"/>
              </a:defRPr>
            </a:lvl7pPr>
            <a:lvl8pPr marL="0" marR="0" lvl="7" indent="0" algn="ctr" rtl="0">
              <a:spcBef>
                <a:spcPts val="0"/>
              </a:spcBef>
              <a:buNone/>
              <a:defRPr sz="1100">
                <a:solidFill>
                  <a:schemeClr val="dk2"/>
                </a:solidFill>
                <a:latin typeface="Libre Franklin Medium"/>
                <a:ea typeface="Libre Franklin Medium"/>
                <a:cs typeface="Libre Franklin Medium"/>
                <a:sym typeface="Libre Franklin Medium"/>
              </a:defRPr>
            </a:lvl8pPr>
            <a:lvl9pPr marL="0" marR="0" lvl="8" indent="0" algn="ctr" rtl="0">
              <a:spcBef>
                <a:spcPts val="0"/>
              </a:spcBef>
              <a:buNone/>
              <a:defRPr sz="1100">
                <a:solidFill>
                  <a:schemeClr val="dk2"/>
                </a:solidFill>
                <a:latin typeface="Libre Franklin Medium"/>
                <a:ea typeface="Libre Franklin Medium"/>
                <a:cs typeface="Libre Franklin Medium"/>
                <a:sym typeface="Libre Franklin Medium"/>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6"/>
          <p:cNvSpPr txBox="1">
            <a:spLocks noGrp="1"/>
          </p:cNvSpPr>
          <p:nvPr>
            <p:ph type="title"/>
          </p:nvPr>
        </p:nvSpPr>
        <p:spPr>
          <a:xfrm>
            <a:off x="457200" y="411475"/>
            <a:ext cx="8229600" cy="3714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800"/>
              <a:buNone/>
              <a:defRPr b="1"/>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60" name="Google Shape;60;p16"/>
          <p:cNvSpPr txBox="1">
            <a:spLocks noGrp="1"/>
          </p:cNvSpPr>
          <p:nvPr>
            <p:ph type="body" idx="1"/>
          </p:nvPr>
        </p:nvSpPr>
        <p:spPr>
          <a:xfrm>
            <a:off x="457200" y="1247950"/>
            <a:ext cx="8229600" cy="30291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1"/>
        <p:cNvGrpSpPr/>
        <p:nvPr/>
      </p:nvGrpSpPr>
      <p:grpSpPr>
        <a:xfrm>
          <a:off x="0" y="0"/>
          <a:ext cx="0" cy="0"/>
          <a:chOff x="0" y="0"/>
          <a:chExt cx="0" cy="0"/>
        </a:xfrm>
      </p:grpSpPr>
      <p:sp>
        <p:nvSpPr>
          <p:cNvPr id="62" name="Google Shape;62;p17"/>
          <p:cNvSpPr txBox="1">
            <a:spLocks noGrp="1"/>
          </p:cNvSpPr>
          <p:nvPr>
            <p:ph type="title"/>
          </p:nvPr>
        </p:nvSpPr>
        <p:spPr>
          <a:xfrm>
            <a:off x="457200" y="411475"/>
            <a:ext cx="8229600" cy="371400"/>
          </a:xfrm>
          <a:prstGeom prst="rect">
            <a:avLst/>
          </a:prstGeom>
        </p:spPr>
        <p:txBody>
          <a:bodyPr spcFirstLastPara="1" wrap="square" lIns="91425" tIns="91425" rIns="91425" bIns="91425" anchor="ctr"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4" name="Google Shape;64;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sp>
        <p:nvSpPr>
          <p:cNvPr id="66" name="Google Shape;66;p18"/>
          <p:cNvSpPr txBox="1">
            <a:spLocks noGrp="1"/>
          </p:cNvSpPr>
          <p:nvPr>
            <p:ph type="title"/>
          </p:nvPr>
        </p:nvSpPr>
        <p:spPr>
          <a:xfrm>
            <a:off x="457200" y="411475"/>
            <a:ext cx="8229600" cy="3714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7"/>
        <p:cNvGrpSpPr/>
        <p:nvPr/>
      </p:nvGrpSpPr>
      <p:grpSpPr>
        <a:xfrm>
          <a:off x="0" y="0"/>
          <a:ext cx="0" cy="0"/>
          <a:chOff x="0" y="0"/>
          <a:chExt cx="0" cy="0"/>
        </a:xfrm>
      </p:grpSpPr>
      <p:sp>
        <p:nvSpPr>
          <p:cNvPr id="68" name="Google Shape;68;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9" name="Google Shape;69;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2"/>
        <p:cNvGrpSpPr/>
        <p:nvPr/>
      </p:nvGrpSpPr>
      <p:grpSpPr>
        <a:xfrm>
          <a:off x="0" y="0"/>
          <a:ext cx="0" cy="0"/>
          <a:chOff x="0" y="0"/>
          <a:chExt cx="0" cy="0"/>
        </a:xfrm>
      </p:grpSpPr>
      <p:sp>
        <p:nvSpPr>
          <p:cNvPr id="73" name="Google Shape;73;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5" name="Google Shape;75;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6" name="Google Shape;76;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7"/>
        <p:cNvGrpSpPr/>
        <p:nvPr/>
      </p:nvGrpSpPr>
      <p:grpSpPr>
        <a:xfrm>
          <a:off x="0" y="0"/>
          <a:ext cx="0" cy="0"/>
          <a:chOff x="0" y="0"/>
          <a:chExt cx="0" cy="0"/>
        </a:xfrm>
      </p:grpSpPr>
      <p:sp>
        <p:nvSpPr>
          <p:cNvPr id="78" name="Google Shape;78;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400"/>
              <a:buNone/>
              <a:defRPr/>
            </a:lvl1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9"/>
        <p:cNvGrpSpPr/>
        <p:nvPr/>
      </p:nvGrpSpPr>
      <p:grpSpPr>
        <a:xfrm>
          <a:off x="0" y="0"/>
          <a:ext cx="0" cy="0"/>
          <a:chOff x="0" y="0"/>
          <a:chExt cx="0" cy="0"/>
        </a:xfrm>
      </p:grpSpPr>
      <p:sp>
        <p:nvSpPr>
          <p:cNvPr id="80" name="Google Shape;8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1" name="Google Shape;8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17500" algn="ctr" rtl="0">
              <a:spcBef>
                <a:spcPts val="0"/>
              </a:spcBef>
              <a:spcAft>
                <a:spcPts val="0"/>
              </a:spcAft>
              <a:buSzPts val="14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2"/>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DB00">
            <a:alpha val="12549"/>
          </a:srgbClr>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411475"/>
            <a:ext cx="8229600" cy="371400"/>
          </a:xfrm>
          <a:prstGeom prst="rect">
            <a:avLst/>
          </a:prstGeom>
          <a:noFill/>
          <a:ln>
            <a:noFill/>
          </a:ln>
        </p:spPr>
        <p:txBody>
          <a:bodyPr spcFirstLastPara="1" wrap="square" lIns="91425" tIns="91425" rIns="91425" bIns="91425" anchor="ctr" anchorCtr="0">
            <a:normAutofit/>
          </a:bodyPr>
          <a:lstStyle>
            <a:lvl1pPr lvl="0"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1pPr>
            <a:lvl2pPr lvl="1"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9pPr>
          </a:lstStyle>
          <a:p>
            <a:endParaRPr/>
          </a:p>
        </p:txBody>
      </p:sp>
      <p:sp>
        <p:nvSpPr>
          <p:cNvPr id="52" name="Google Shape;52;p13"/>
          <p:cNvSpPr txBox="1">
            <a:spLocks noGrp="1"/>
          </p:cNvSpPr>
          <p:nvPr>
            <p:ph type="body" idx="1"/>
          </p:nvPr>
        </p:nvSpPr>
        <p:spPr>
          <a:xfrm>
            <a:off x="457200" y="1152475"/>
            <a:ext cx="8229600" cy="3579600"/>
          </a:xfrm>
          <a:prstGeom prst="rect">
            <a:avLst/>
          </a:prstGeom>
          <a:noFill/>
          <a:ln>
            <a:noFill/>
          </a:ln>
        </p:spPr>
        <p:txBody>
          <a:bodyPr spcFirstLastPara="1" wrap="square" lIns="91425" tIns="91425" rIns="91425" bIns="91425" anchor="t" anchorCtr="0">
            <a:normAutofit/>
          </a:bodyPr>
          <a:lstStyle>
            <a:lvl1pPr marL="457200" lvl="0" indent="-317500" rtl="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rtl="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creativecommons.org/licenses/by-nc-sa/4.0/" TargetMode="External"/><Relationship Id="rId4" Type="http://schemas.openxmlformats.org/officeDocument/2006/relationships/hyperlink" Target="http://www.thedrugswheel.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hyperlink" Target="https://tnopioid.utk.edu/"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jpg"/><Relationship Id="rId4" Type="http://schemas.openxmlformats.org/officeDocument/2006/relationships/image" Target="../media/image3.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traumainformedla.org/wp-content/uploads/2019/09/sma14-4884.pdf"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86;p28">
            <a:extLst>
              <a:ext uri="{FF2B5EF4-FFF2-40B4-BE49-F238E27FC236}">
                <a16:creationId xmlns:a16="http://schemas.microsoft.com/office/drawing/2014/main" id="{3E6AB14C-4979-0803-C86E-C7AEB6E2691B}"/>
              </a:ext>
            </a:extLst>
          </p:cNvPr>
          <p:cNvSpPr/>
          <p:nvPr/>
        </p:nvSpPr>
        <p:spPr>
          <a:xfrm>
            <a:off x="612406" y="1193104"/>
            <a:ext cx="7919188" cy="2757291"/>
          </a:xfrm>
          <a:prstGeom prst="snip1Rect">
            <a:avLst>
              <a:gd name="adj" fmla="val 16667"/>
            </a:avLst>
          </a:prstGeom>
          <a:solidFill>
            <a:schemeClr val="lt1"/>
          </a:solidFill>
          <a:ln w="28575" cap="flat" cmpd="sng">
            <a:solidFill>
              <a:srgbClr val="FF82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accent1"/>
              </a:highlight>
            </a:endParaRPr>
          </a:p>
        </p:txBody>
      </p:sp>
      <p:sp>
        <p:nvSpPr>
          <p:cNvPr id="4" name="Title 3">
            <a:extLst>
              <a:ext uri="{FF2B5EF4-FFF2-40B4-BE49-F238E27FC236}">
                <a16:creationId xmlns:a16="http://schemas.microsoft.com/office/drawing/2014/main" id="{F9891CF6-A2FF-E0DB-2923-8CB730DE07D2}"/>
              </a:ext>
            </a:extLst>
          </p:cNvPr>
          <p:cNvSpPr>
            <a:spLocks noGrp="1"/>
          </p:cNvSpPr>
          <p:nvPr>
            <p:ph type="title"/>
          </p:nvPr>
        </p:nvSpPr>
        <p:spPr>
          <a:xfrm>
            <a:off x="314876" y="1712356"/>
            <a:ext cx="8514248" cy="1718785"/>
          </a:xfrm>
        </p:spPr>
        <p:txBody>
          <a:bodyPr>
            <a:noAutofit/>
          </a:bodyPr>
          <a:lstStyle/>
          <a:p>
            <a:r>
              <a:rPr lang="en-US" sz="4400" dirty="0"/>
              <a:t>¿</a:t>
            </a:r>
            <a:r>
              <a:rPr lang="en-US" sz="4400" dirty="0" err="1"/>
              <a:t>Qué</a:t>
            </a:r>
            <a:r>
              <a:rPr lang="en-US" sz="4400" dirty="0"/>
              <a:t> son las </a:t>
            </a:r>
            <a:r>
              <a:rPr lang="en-US" sz="4400" dirty="0" err="1"/>
              <a:t>sustancias</a:t>
            </a:r>
            <a:r>
              <a:rPr lang="en-US" sz="4400" dirty="0"/>
              <a:t> y </a:t>
            </a:r>
            <a:r>
              <a:rPr lang="en-US" sz="4400" dirty="0" err="1"/>
              <a:t>cómo</a:t>
            </a:r>
            <a:r>
              <a:rPr lang="en-US" sz="4400" dirty="0"/>
              <a:t> </a:t>
            </a:r>
            <a:r>
              <a:rPr lang="en-US" sz="4400" dirty="0" err="1"/>
              <a:t>nos</a:t>
            </a:r>
            <a:r>
              <a:rPr lang="en-US" sz="4400" dirty="0"/>
              <a:t> </a:t>
            </a:r>
            <a:r>
              <a:rPr lang="en-US" sz="4400" dirty="0" err="1"/>
              <a:t>afectan</a:t>
            </a:r>
            <a:r>
              <a:rPr lang="en-US" sz="4400" dirty="0"/>
              <a:t>?</a:t>
            </a:r>
          </a:p>
        </p:txBody>
      </p:sp>
      <p:sp>
        <p:nvSpPr>
          <p:cNvPr id="5" name="TextBox 4">
            <a:extLst>
              <a:ext uri="{FF2B5EF4-FFF2-40B4-BE49-F238E27FC236}">
                <a16:creationId xmlns:a16="http://schemas.microsoft.com/office/drawing/2014/main" id="{827939B9-55C7-D013-2547-DA3DC5FF11B0}"/>
              </a:ext>
            </a:extLst>
          </p:cNvPr>
          <p:cNvSpPr txBox="1"/>
          <p:nvPr/>
        </p:nvSpPr>
        <p:spPr>
          <a:xfrm>
            <a:off x="2464904" y="503583"/>
            <a:ext cx="4214192" cy="400110"/>
          </a:xfrm>
          <a:prstGeom prst="rect">
            <a:avLst/>
          </a:prstGeom>
          <a:noFill/>
        </p:spPr>
        <p:txBody>
          <a:bodyPr wrap="square" rtlCol="0">
            <a:spAutoFit/>
          </a:bodyPr>
          <a:lstStyle/>
          <a:p>
            <a:pPr algn="ctr"/>
            <a:r>
              <a:rPr lang="en-US" sz="2000" i="1" dirty="0">
                <a:latin typeface="Fira Sans" panose="020B0503050000020004" pitchFamily="34" charset="0"/>
                <a:ea typeface="Helvetica Neue" panose="02000503000000020004" pitchFamily="2" charset="0"/>
                <a:cs typeface="Kokonor" pitchFamily="2" charset="0"/>
              </a:rPr>
              <a:t>COURAGE, RCORP-ETC</a:t>
            </a:r>
          </a:p>
        </p:txBody>
      </p:sp>
      <p:grpSp>
        <p:nvGrpSpPr>
          <p:cNvPr id="7" name="Google Shape;189;p28">
            <a:extLst>
              <a:ext uri="{FF2B5EF4-FFF2-40B4-BE49-F238E27FC236}">
                <a16:creationId xmlns:a16="http://schemas.microsoft.com/office/drawing/2014/main" id="{59F43A8F-83D4-9FA1-8AD5-7F9967397310}"/>
              </a:ext>
            </a:extLst>
          </p:cNvPr>
          <p:cNvGrpSpPr/>
          <p:nvPr/>
        </p:nvGrpSpPr>
        <p:grpSpPr>
          <a:xfrm rot="621461">
            <a:off x="156867" y="591689"/>
            <a:ext cx="911076" cy="1202825"/>
            <a:chOff x="1230863" y="1563313"/>
            <a:chExt cx="513650" cy="787775"/>
          </a:xfrm>
        </p:grpSpPr>
        <p:sp>
          <p:nvSpPr>
            <p:cNvPr id="8" name="Google Shape;190;p28">
              <a:extLst>
                <a:ext uri="{FF2B5EF4-FFF2-40B4-BE49-F238E27FC236}">
                  <a16:creationId xmlns:a16="http://schemas.microsoft.com/office/drawing/2014/main" id="{D397A8E9-0C0C-E71B-51E1-01BC8B94D7A1}"/>
                </a:ext>
              </a:extLst>
            </p:cNvPr>
            <p:cNvSpPr/>
            <p:nvPr/>
          </p:nvSpPr>
          <p:spPr>
            <a:xfrm>
              <a:off x="1230863" y="1563313"/>
              <a:ext cx="513650" cy="787775"/>
            </a:xfrm>
            <a:custGeom>
              <a:avLst/>
              <a:gdLst/>
              <a:ahLst/>
              <a:cxnLst/>
              <a:rect l="l" t="t" r="r" b="b"/>
              <a:pathLst>
                <a:path w="20546" h="31511" extrusionOk="0">
                  <a:moveTo>
                    <a:pt x="13241" y="0"/>
                  </a:moveTo>
                  <a:lnTo>
                    <a:pt x="12971" y="17"/>
                  </a:lnTo>
                  <a:lnTo>
                    <a:pt x="12701" y="44"/>
                  </a:lnTo>
                  <a:lnTo>
                    <a:pt x="12431" y="78"/>
                  </a:lnTo>
                  <a:lnTo>
                    <a:pt x="12169" y="131"/>
                  </a:lnTo>
                  <a:lnTo>
                    <a:pt x="11908" y="183"/>
                  </a:lnTo>
                  <a:lnTo>
                    <a:pt x="11646" y="253"/>
                  </a:lnTo>
                  <a:lnTo>
                    <a:pt x="11393" y="331"/>
                  </a:lnTo>
                  <a:lnTo>
                    <a:pt x="11141" y="410"/>
                  </a:lnTo>
                  <a:lnTo>
                    <a:pt x="10897" y="506"/>
                  </a:lnTo>
                  <a:lnTo>
                    <a:pt x="10653" y="610"/>
                  </a:lnTo>
                  <a:lnTo>
                    <a:pt x="10417" y="723"/>
                  </a:lnTo>
                  <a:lnTo>
                    <a:pt x="10182" y="846"/>
                  </a:lnTo>
                  <a:lnTo>
                    <a:pt x="9946" y="976"/>
                  </a:lnTo>
                  <a:lnTo>
                    <a:pt x="9729" y="1116"/>
                  </a:lnTo>
                  <a:lnTo>
                    <a:pt x="9502" y="1264"/>
                  </a:lnTo>
                  <a:lnTo>
                    <a:pt x="9293" y="1412"/>
                  </a:lnTo>
                  <a:lnTo>
                    <a:pt x="9084" y="1578"/>
                  </a:lnTo>
                  <a:lnTo>
                    <a:pt x="8883" y="1743"/>
                  </a:lnTo>
                  <a:lnTo>
                    <a:pt x="8683" y="1926"/>
                  </a:lnTo>
                  <a:lnTo>
                    <a:pt x="8499" y="2109"/>
                  </a:lnTo>
                  <a:lnTo>
                    <a:pt x="8316" y="2301"/>
                  </a:lnTo>
                  <a:lnTo>
                    <a:pt x="8142" y="2502"/>
                  </a:lnTo>
                  <a:lnTo>
                    <a:pt x="7976" y="2711"/>
                  </a:lnTo>
                  <a:lnTo>
                    <a:pt x="7811" y="2920"/>
                  </a:lnTo>
                  <a:lnTo>
                    <a:pt x="7663" y="3138"/>
                  </a:lnTo>
                  <a:lnTo>
                    <a:pt x="7515" y="3365"/>
                  </a:lnTo>
                  <a:lnTo>
                    <a:pt x="7384" y="3591"/>
                  </a:lnTo>
                  <a:lnTo>
                    <a:pt x="7253" y="3835"/>
                  </a:lnTo>
                  <a:lnTo>
                    <a:pt x="7131" y="4079"/>
                  </a:lnTo>
                  <a:lnTo>
                    <a:pt x="7026" y="4324"/>
                  </a:lnTo>
                  <a:lnTo>
                    <a:pt x="6922" y="4576"/>
                  </a:lnTo>
                  <a:lnTo>
                    <a:pt x="437" y="22036"/>
                  </a:lnTo>
                  <a:lnTo>
                    <a:pt x="323" y="22385"/>
                  </a:lnTo>
                  <a:lnTo>
                    <a:pt x="219" y="22725"/>
                  </a:lnTo>
                  <a:lnTo>
                    <a:pt x="140" y="23064"/>
                  </a:lnTo>
                  <a:lnTo>
                    <a:pt x="79" y="23413"/>
                  </a:lnTo>
                  <a:lnTo>
                    <a:pt x="36" y="23762"/>
                  </a:lnTo>
                  <a:lnTo>
                    <a:pt x="9" y="24102"/>
                  </a:lnTo>
                  <a:lnTo>
                    <a:pt x="1" y="24450"/>
                  </a:lnTo>
                  <a:lnTo>
                    <a:pt x="1" y="24790"/>
                  </a:lnTo>
                  <a:lnTo>
                    <a:pt x="27" y="25130"/>
                  </a:lnTo>
                  <a:lnTo>
                    <a:pt x="70" y="25470"/>
                  </a:lnTo>
                  <a:lnTo>
                    <a:pt x="123" y="25810"/>
                  </a:lnTo>
                  <a:lnTo>
                    <a:pt x="192" y="26141"/>
                  </a:lnTo>
                  <a:lnTo>
                    <a:pt x="280" y="26464"/>
                  </a:lnTo>
                  <a:lnTo>
                    <a:pt x="384" y="26786"/>
                  </a:lnTo>
                  <a:lnTo>
                    <a:pt x="506" y="27100"/>
                  </a:lnTo>
                  <a:lnTo>
                    <a:pt x="637" y="27414"/>
                  </a:lnTo>
                  <a:lnTo>
                    <a:pt x="785" y="27710"/>
                  </a:lnTo>
                  <a:lnTo>
                    <a:pt x="951" y="28007"/>
                  </a:lnTo>
                  <a:lnTo>
                    <a:pt x="1125" y="28294"/>
                  </a:lnTo>
                  <a:lnTo>
                    <a:pt x="1317" y="28582"/>
                  </a:lnTo>
                  <a:lnTo>
                    <a:pt x="1517" y="28852"/>
                  </a:lnTo>
                  <a:lnTo>
                    <a:pt x="1735" y="29114"/>
                  </a:lnTo>
                  <a:lnTo>
                    <a:pt x="1962" y="29358"/>
                  </a:lnTo>
                  <a:lnTo>
                    <a:pt x="2206" y="29602"/>
                  </a:lnTo>
                  <a:lnTo>
                    <a:pt x="2459" y="29829"/>
                  </a:lnTo>
                  <a:lnTo>
                    <a:pt x="2729" y="30047"/>
                  </a:lnTo>
                  <a:lnTo>
                    <a:pt x="3008" y="30256"/>
                  </a:lnTo>
                  <a:lnTo>
                    <a:pt x="3296" y="30448"/>
                  </a:lnTo>
                  <a:lnTo>
                    <a:pt x="3601" y="30622"/>
                  </a:lnTo>
                  <a:lnTo>
                    <a:pt x="3915" y="30787"/>
                  </a:lnTo>
                  <a:lnTo>
                    <a:pt x="4237" y="30936"/>
                  </a:lnTo>
                  <a:lnTo>
                    <a:pt x="4577" y="31075"/>
                  </a:lnTo>
                  <a:lnTo>
                    <a:pt x="4873" y="31180"/>
                  </a:lnTo>
                  <a:lnTo>
                    <a:pt x="5170" y="31267"/>
                  </a:lnTo>
                  <a:lnTo>
                    <a:pt x="5475" y="31345"/>
                  </a:lnTo>
                  <a:lnTo>
                    <a:pt x="5780" y="31406"/>
                  </a:lnTo>
                  <a:lnTo>
                    <a:pt x="6094" y="31450"/>
                  </a:lnTo>
                  <a:lnTo>
                    <a:pt x="6399" y="31485"/>
                  </a:lnTo>
                  <a:lnTo>
                    <a:pt x="6713" y="31511"/>
                  </a:lnTo>
                  <a:lnTo>
                    <a:pt x="7297" y="31511"/>
                  </a:lnTo>
                  <a:lnTo>
                    <a:pt x="7567" y="31494"/>
                  </a:lnTo>
                  <a:lnTo>
                    <a:pt x="7837" y="31467"/>
                  </a:lnTo>
                  <a:lnTo>
                    <a:pt x="8099" y="31433"/>
                  </a:lnTo>
                  <a:lnTo>
                    <a:pt x="8369" y="31380"/>
                  </a:lnTo>
                  <a:lnTo>
                    <a:pt x="8630" y="31328"/>
                  </a:lnTo>
                  <a:lnTo>
                    <a:pt x="8883" y="31258"/>
                  </a:lnTo>
                  <a:lnTo>
                    <a:pt x="9145" y="31188"/>
                  </a:lnTo>
                  <a:lnTo>
                    <a:pt x="9389" y="31101"/>
                  </a:lnTo>
                  <a:lnTo>
                    <a:pt x="9641" y="31005"/>
                  </a:lnTo>
                  <a:lnTo>
                    <a:pt x="9885" y="30901"/>
                  </a:lnTo>
                  <a:lnTo>
                    <a:pt x="10121" y="30787"/>
                  </a:lnTo>
                  <a:lnTo>
                    <a:pt x="10356" y="30665"/>
                  </a:lnTo>
                  <a:lnTo>
                    <a:pt x="10583" y="30535"/>
                  </a:lnTo>
                  <a:lnTo>
                    <a:pt x="10809" y="30395"/>
                  </a:lnTo>
                  <a:lnTo>
                    <a:pt x="11027" y="30256"/>
                  </a:lnTo>
                  <a:lnTo>
                    <a:pt x="11245" y="30099"/>
                  </a:lnTo>
                  <a:lnTo>
                    <a:pt x="11454" y="29933"/>
                  </a:lnTo>
                  <a:lnTo>
                    <a:pt x="11655" y="29768"/>
                  </a:lnTo>
                  <a:lnTo>
                    <a:pt x="11847" y="29585"/>
                  </a:lnTo>
                  <a:lnTo>
                    <a:pt x="12038" y="29402"/>
                  </a:lnTo>
                  <a:lnTo>
                    <a:pt x="12222" y="29210"/>
                  </a:lnTo>
                  <a:lnTo>
                    <a:pt x="12396" y="29009"/>
                  </a:lnTo>
                  <a:lnTo>
                    <a:pt x="12561" y="28809"/>
                  </a:lnTo>
                  <a:lnTo>
                    <a:pt x="12718" y="28591"/>
                  </a:lnTo>
                  <a:lnTo>
                    <a:pt x="12875" y="28373"/>
                  </a:lnTo>
                  <a:lnTo>
                    <a:pt x="13015" y="28146"/>
                  </a:lnTo>
                  <a:lnTo>
                    <a:pt x="13154" y="27920"/>
                  </a:lnTo>
                  <a:lnTo>
                    <a:pt x="13285" y="27684"/>
                  </a:lnTo>
                  <a:lnTo>
                    <a:pt x="13398" y="27440"/>
                  </a:lnTo>
                  <a:lnTo>
                    <a:pt x="13512" y="27187"/>
                  </a:lnTo>
                  <a:lnTo>
                    <a:pt x="13607" y="26935"/>
                  </a:lnTo>
                  <a:lnTo>
                    <a:pt x="20101" y="9475"/>
                  </a:lnTo>
                  <a:lnTo>
                    <a:pt x="20215" y="9144"/>
                  </a:lnTo>
                  <a:lnTo>
                    <a:pt x="20311" y="8804"/>
                  </a:lnTo>
                  <a:lnTo>
                    <a:pt x="20389" y="8473"/>
                  </a:lnTo>
                  <a:lnTo>
                    <a:pt x="20450" y="8133"/>
                  </a:lnTo>
                  <a:lnTo>
                    <a:pt x="20502" y="7793"/>
                  </a:lnTo>
                  <a:lnTo>
                    <a:pt x="20529" y="7453"/>
                  </a:lnTo>
                  <a:lnTo>
                    <a:pt x="20546" y="7113"/>
                  </a:lnTo>
                  <a:lnTo>
                    <a:pt x="20537" y="6764"/>
                  </a:lnTo>
                  <a:lnTo>
                    <a:pt x="20520" y="6424"/>
                  </a:lnTo>
                  <a:lnTo>
                    <a:pt x="20476" y="6084"/>
                  </a:lnTo>
                  <a:lnTo>
                    <a:pt x="20424" y="5744"/>
                  </a:lnTo>
                  <a:lnTo>
                    <a:pt x="20354" y="5413"/>
                  </a:lnTo>
                  <a:lnTo>
                    <a:pt x="20267" y="5082"/>
                  </a:lnTo>
                  <a:lnTo>
                    <a:pt x="20162" y="4751"/>
                  </a:lnTo>
                  <a:lnTo>
                    <a:pt x="20040" y="4419"/>
                  </a:lnTo>
                  <a:lnTo>
                    <a:pt x="19901" y="4097"/>
                  </a:lnTo>
                  <a:lnTo>
                    <a:pt x="19744" y="3783"/>
                  </a:lnTo>
                  <a:lnTo>
                    <a:pt x="19578" y="3478"/>
                  </a:lnTo>
                  <a:lnTo>
                    <a:pt x="19395" y="3182"/>
                  </a:lnTo>
                  <a:lnTo>
                    <a:pt x="19204" y="2903"/>
                  </a:lnTo>
                  <a:lnTo>
                    <a:pt x="18994" y="2624"/>
                  </a:lnTo>
                  <a:lnTo>
                    <a:pt x="18776" y="2362"/>
                  </a:lnTo>
                  <a:lnTo>
                    <a:pt x="18541" y="2109"/>
                  </a:lnTo>
                  <a:lnTo>
                    <a:pt x="18297" y="1874"/>
                  </a:lnTo>
                  <a:lnTo>
                    <a:pt x="18044" y="1647"/>
                  </a:lnTo>
                  <a:lnTo>
                    <a:pt x="17774" y="1438"/>
                  </a:lnTo>
                  <a:lnTo>
                    <a:pt x="17495" y="1238"/>
                  </a:lnTo>
                  <a:lnTo>
                    <a:pt x="17207" y="1046"/>
                  </a:lnTo>
                  <a:lnTo>
                    <a:pt x="16911" y="872"/>
                  </a:lnTo>
                  <a:lnTo>
                    <a:pt x="16606" y="715"/>
                  </a:lnTo>
                  <a:lnTo>
                    <a:pt x="16283" y="567"/>
                  </a:lnTo>
                  <a:lnTo>
                    <a:pt x="15961" y="436"/>
                  </a:lnTo>
                  <a:lnTo>
                    <a:pt x="15665" y="340"/>
                  </a:lnTo>
                  <a:lnTo>
                    <a:pt x="15360" y="244"/>
                  </a:lnTo>
                  <a:lnTo>
                    <a:pt x="15063" y="174"/>
                  </a:lnTo>
                  <a:lnTo>
                    <a:pt x="14749" y="105"/>
                  </a:lnTo>
                  <a:lnTo>
                    <a:pt x="14444" y="61"/>
                  </a:lnTo>
                  <a:lnTo>
                    <a:pt x="14139" y="26"/>
                  </a:lnTo>
                  <a:lnTo>
                    <a:pt x="13825" y="9"/>
                  </a:lnTo>
                  <a:lnTo>
                    <a:pt x="13512" y="0"/>
                  </a:lnTo>
                  <a:close/>
                </a:path>
              </a:pathLst>
            </a:custGeom>
            <a:solidFill>
              <a:srgbClr val="ECC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91;p28">
              <a:extLst>
                <a:ext uri="{FF2B5EF4-FFF2-40B4-BE49-F238E27FC236}">
                  <a16:creationId xmlns:a16="http://schemas.microsoft.com/office/drawing/2014/main" id="{A08CC9D9-7976-8AC5-9E70-5952325CFD84}"/>
                </a:ext>
              </a:extLst>
            </p:cNvPr>
            <p:cNvSpPr/>
            <p:nvPr/>
          </p:nvSpPr>
          <p:spPr>
            <a:xfrm>
              <a:off x="1230863" y="1882338"/>
              <a:ext cx="426500" cy="468750"/>
            </a:xfrm>
            <a:custGeom>
              <a:avLst/>
              <a:gdLst/>
              <a:ahLst/>
              <a:cxnLst/>
              <a:rect l="l" t="t" r="r" b="b"/>
              <a:pathLst>
                <a:path w="17060" h="18750" extrusionOk="0">
                  <a:moveTo>
                    <a:pt x="3880" y="0"/>
                  </a:moveTo>
                  <a:lnTo>
                    <a:pt x="437" y="9275"/>
                  </a:lnTo>
                  <a:lnTo>
                    <a:pt x="323" y="9624"/>
                  </a:lnTo>
                  <a:lnTo>
                    <a:pt x="219" y="9964"/>
                  </a:lnTo>
                  <a:lnTo>
                    <a:pt x="140" y="10303"/>
                  </a:lnTo>
                  <a:lnTo>
                    <a:pt x="79" y="10652"/>
                  </a:lnTo>
                  <a:lnTo>
                    <a:pt x="36" y="11001"/>
                  </a:lnTo>
                  <a:lnTo>
                    <a:pt x="9" y="11341"/>
                  </a:lnTo>
                  <a:lnTo>
                    <a:pt x="1" y="11689"/>
                  </a:lnTo>
                  <a:lnTo>
                    <a:pt x="1" y="12029"/>
                  </a:lnTo>
                  <a:lnTo>
                    <a:pt x="27" y="12369"/>
                  </a:lnTo>
                  <a:lnTo>
                    <a:pt x="70" y="12709"/>
                  </a:lnTo>
                  <a:lnTo>
                    <a:pt x="123" y="13049"/>
                  </a:lnTo>
                  <a:lnTo>
                    <a:pt x="192" y="13380"/>
                  </a:lnTo>
                  <a:lnTo>
                    <a:pt x="280" y="13703"/>
                  </a:lnTo>
                  <a:lnTo>
                    <a:pt x="384" y="14025"/>
                  </a:lnTo>
                  <a:lnTo>
                    <a:pt x="506" y="14339"/>
                  </a:lnTo>
                  <a:lnTo>
                    <a:pt x="637" y="14653"/>
                  </a:lnTo>
                  <a:lnTo>
                    <a:pt x="785" y="14949"/>
                  </a:lnTo>
                  <a:lnTo>
                    <a:pt x="951" y="15246"/>
                  </a:lnTo>
                  <a:lnTo>
                    <a:pt x="1125" y="15533"/>
                  </a:lnTo>
                  <a:lnTo>
                    <a:pt x="1317" y="15821"/>
                  </a:lnTo>
                  <a:lnTo>
                    <a:pt x="1517" y="16091"/>
                  </a:lnTo>
                  <a:lnTo>
                    <a:pt x="1735" y="16353"/>
                  </a:lnTo>
                  <a:lnTo>
                    <a:pt x="1962" y="16597"/>
                  </a:lnTo>
                  <a:lnTo>
                    <a:pt x="2206" y="16841"/>
                  </a:lnTo>
                  <a:lnTo>
                    <a:pt x="2459" y="17068"/>
                  </a:lnTo>
                  <a:lnTo>
                    <a:pt x="2729" y="17286"/>
                  </a:lnTo>
                  <a:lnTo>
                    <a:pt x="3008" y="17495"/>
                  </a:lnTo>
                  <a:lnTo>
                    <a:pt x="3296" y="17687"/>
                  </a:lnTo>
                  <a:lnTo>
                    <a:pt x="3601" y="17861"/>
                  </a:lnTo>
                  <a:lnTo>
                    <a:pt x="3915" y="18026"/>
                  </a:lnTo>
                  <a:lnTo>
                    <a:pt x="4237" y="18175"/>
                  </a:lnTo>
                  <a:lnTo>
                    <a:pt x="4577" y="18314"/>
                  </a:lnTo>
                  <a:lnTo>
                    <a:pt x="4873" y="18419"/>
                  </a:lnTo>
                  <a:lnTo>
                    <a:pt x="5170" y="18506"/>
                  </a:lnTo>
                  <a:lnTo>
                    <a:pt x="5475" y="18584"/>
                  </a:lnTo>
                  <a:lnTo>
                    <a:pt x="5780" y="18645"/>
                  </a:lnTo>
                  <a:lnTo>
                    <a:pt x="6094" y="18689"/>
                  </a:lnTo>
                  <a:lnTo>
                    <a:pt x="6399" y="18724"/>
                  </a:lnTo>
                  <a:lnTo>
                    <a:pt x="6713" y="18750"/>
                  </a:lnTo>
                  <a:lnTo>
                    <a:pt x="7297" y="18750"/>
                  </a:lnTo>
                  <a:lnTo>
                    <a:pt x="7567" y="18733"/>
                  </a:lnTo>
                  <a:lnTo>
                    <a:pt x="7837" y="18706"/>
                  </a:lnTo>
                  <a:lnTo>
                    <a:pt x="8099" y="18672"/>
                  </a:lnTo>
                  <a:lnTo>
                    <a:pt x="8369" y="18619"/>
                  </a:lnTo>
                  <a:lnTo>
                    <a:pt x="8630" y="18567"/>
                  </a:lnTo>
                  <a:lnTo>
                    <a:pt x="8883" y="18497"/>
                  </a:lnTo>
                  <a:lnTo>
                    <a:pt x="9145" y="18427"/>
                  </a:lnTo>
                  <a:lnTo>
                    <a:pt x="9389" y="18340"/>
                  </a:lnTo>
                  <a:lnTo>
                    <a:pt x="9641" y="18244"/>
                  </a:lnTo>
                  <a:lnTo>
                    <a:pt x="9885" y="18140"/>
                  </a:lnTo>
                  <a:lnTo>
                    <a:pt x="10121" y="18026"/>
                  </a:lnTo>
                  <a:lnTo>
                    <a:pt x="10356" y="17904"/>
                  </a:lnTo>
                  <a:lnTo>
                    <a:pt x="10583" y="17774"/>
                  </a:lnTo>
                  <a:lnTo>
                    <a:pt x="10809" y="17634"/>
                  </a:lnTo>
                  <a:lnTo>
                    <a:pt x="11027" y="17495"/>
                  </a:lnTo>
                  <a:lnTo>
                    <a:pt x="11245" y="17338"/>
                  </a:lnTo>
                  <a:lnTo>
                    <a:pt x="11454" y="17172"/>
                  </a:lnTo>
                  <a:lnTo>
                    <a:pt x="11655" y="17007"/>
                  </a:lnTo>
                  <a:lnTo>
                    <a:pt x="11847" y="16824"/>
                  </a:lnTo>
                  <a:lnTo>
                    <a:pt x="12038" y="16641"/>
                  </a:lnTo>
                  <a:lnTo>
                    <a:pt x="12222" y="16449"/>
                  </a:lnTo>
                  <a:lnTo>
                    <a:pt x="12396" y="16248"/>
                  </a:lnTo>
                  <a:lnTo>
                    <a:pt x="12561" y="16048"/>
                  </a:lnTo>
                  <a:lnTo>
                    <a:pt x="12718" y="15830"/>
                  </a:lnTo>
                  <a:lnTo>
                    <a:pt x="12875" y="15612"/>
                  </a:lnTo>
                  <a:lnTo>
                    <a:pt x="13015" y="15385"/>
                  </a:lnTo>
                  <a:lnTo>
                    <a:pt x="13154" y="15159"/>
                  </a:lnTo>
                  <a:lnTo>
                    <a:pt x="13285" y="14915"/>
                  </a:lnTo>
                  <a:lnTo>
                    <a:pt x="13398" y="14679"/>
                  </a:lnTo>
                  <a:lnTo>
                    <a:pt x="13512" y="14426"/>
                  </a:lnTo>
                  <a:lnTo>
                    <a:pt x="13607" y="14174"/>
                  </a:lnTo>
                  <a:lnTo>
                    <a:pt x="17059" y="4899"/>
                  </a:lnTo>
                  <a:lnTo>
                    <a:pt x="3880" y="0"/>
                  </a:lnTo>
                  <a:close/>
                </a:path>
              </a:pathLst>
            </a:cu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92;p28">
              <a:extLst>
                <a:ext uri="{FF2B5EF4-FFF2-40B4-BE49-F238E27FC236}">
                  <a16:creationId xmlns:a16="http://schemas.microsoft.com/office/drawing/2014/main" id="{68DF0C3C-C4C4-275A-CB25-31FFAB697123}"/>
                </a:ext>
              </a:extLst>
            </p:cNvPr>
            <p:cNvSpPr/>
            <p:nvPr/>
          </p:nvSpPr>
          <p:spPr>
            <a:xfrm>
              <a:off x="1306713" y="1686863"/>
              <a:ext cx="202675" cy="472900"/>
            </a:xfrm>
            <a:custGeom>
              <a:avLst/>
              <a:gdLst/>
              <a:ahLst/>
              <a:cxnLst/>
              <a:rect l="l" t="t" r="r" b="b"/>
              <a:pathLst>
                <a:path w="8107" h="18916" extrusionOk="0">
                  <a:moveTo>
                    <a:pt x="7218" y="0"/>
                  </a:moveTo>
                  <a:lnTo>
                    <a:pt x="7130" y="9"/>
                  </a:lnTo>
                  <a:lnTo>
                    <a:pt x="7052" y="27"/>
                  </a:lnTo>
                  <a:lnTo>
                    <a:pt x="6973" y="44"/>
                  </a:lnTo>
                  <a:lnTo>
                    <a:pt x="6895" y="79"/>
                  </a:lnTo>
                  <a:lnTo>
                    <a:pt x="6825" y="114"/>
                  </a:lnTo>
                  <a:lnTo>
                    <a:pt x="6756" y="157"/>
                  </a:lnTo>
                  <a:lnTo>
                    <a:pt x="6686" y="210"/>
                  </a:lnTo>
                  <a:lnTo>
                    <a:pt x="6625" y="271"/>
                  </a:lnTo>
                  <a:lnTo>
                    <a:pt x="6573" y="332"/>
                  </a:lnTo>
                  <a:lnTo>
                    <a:pt x="6529" y="401"/>
                  </a:lnTo>
                  <a:lnTo>
                    <a:pt x="6485" y="480"/>
                  </a:lnTo>
                  <a:lnTo>
                    <a:pt x="6450" y="558"/>
                  </a:lnTo>
                  <a:lnTo>
                    <a:pt x="52" y="17765"/>
                  </a:lnTo>
                  <a:lnTo>
                    <a:pt x="26" y="17844"/>
                  </a:lnTo>
                  <a:lnTo>
                    <a:pt x="9" y="17931"/>
                  </a:lnTo>
                  <a:lnTo>
                    <a:pt x="0" y="18018"/>
                  </a:lnTo>
                  <a:lnTo>
                    <a:pt x="0" y="18096"/>
                  </a:lnTo>
                  <a:lnTo>
                    <a:pt x="9" y="18183"/>
                  </a:lnTo>
                  <a:lnTo>
                    <a:pt x="26" y="18262"/>
                  </a:lnTo>
                  <a:lnTo>
                    <a:pt x="44" y="18340"/>
                  </a:lnTo>
                  <a:lnTo>
                    <a:pt x="79" y="18419"/>
                  </a:lnTo>
                  <a:lnTo>
                    <a:pt x="113" y="18489"/>
                  </a:lnTo>
                  <a:lnTo>
                    <a:pt x="157" y="18558"/>
                  </a:lnTo>
                  <a:lnTo>
                    <a:pt x="209" y="18628"/>
                  </a:lnTo>
                  <a:lnTo>
                    <a:pt x="270" y="18689"/>
                  </a:lnTo>
                  <a:lnTo>
                    <a:pt x="331" y="18741"/>
                  </a:lnTo>
                  <a:lnTo>
                    <a:pt x="401" y="18785"/>
                  </a:lnTo>
                  <a:lnTo>
                    <a:pt x="480" y="18829"/>
                  </a:lnTo>
                  <a:lnTo>
                    <a:pt x="558" y="18863"/>
                  </a:lnTo>
                  <a:lnTo>
                    <a:pt x="636" y="18890"/>
                  </a:lnTo>
                  <a:lnTo>
                    <a:pt x="706" y="18907"/>
                  </a:lnTo>
                  <a:lnTo>
                    <a:pt x="785" y="18916"/>
                  </a:lnTo>
                  <a:lnTo>
                    <a:pt x="854" y="18916"/>
                  </a:lnTo>
                  <a:lnTo>
                    <a:pt x="985" y="18907"/>
                  </a:lnTo>
                  <a:lnTo>
                    <a:pt x="1107" y="18881"/>
                  </a:lnTo>
                  <a:lnTo>
                    <a:pt x="1229" y="18829"/>
                  </a:lnTo>
                  <a:lnTo>
                    <a:pt x="1342" y="18767"/>
                  </a:lnTo>
                  <a:lnTo>
                    <a:pt x="1438" y="18689"/>
                  </a:lnTo>
                  <a:lnTo>
                    <a:pt x="1526" y="18593"/>
                  </a:lnTo>
                  <a:lnTo>
                    <a:pt x="1604" y="18480"/>
                  </a:lnTo>
                  <a:lnTo>
                    <a:pt x="1630" y="18419"/>
                  </a:lnTo>
                  <a:lnTo>
                    <a:pt x="1656" y="18358"/>
                  </a:lnTo>
                  <a:lnTo>
                    <a:pt x="8054" y="1151"/>
                  </a:lnTo>
                  <a:lnTo>
                    <a:pt x="8080" y="1073"/>
                  </a:lnTo>
                  <a:lnTo>
                    <a:pt x="8098" y="985"/>
                  </a:lnTo>
                  <a:lnTo>
                    <a:pt x="8107" y="898"/>
                  </a:lnTo>
                  <a:lnTo>
                    <a:pt x="8107" y="820"/>
                  </a:lnTo>
                  <a:lnTo>
                    <a:pt x="8098" y="733"/>
                  </a:lnTo>
                  <a:lnTo>
                    <a:pt x="8080" y="654"/>
                  </a:lnTo>
                  <a:lnTo>
                    <a:pt x="8063" y="576"/>
                  </a:lnTo>
                  <a:lnTo>
                    <a:pt x="8028" y="497"/>
                  </a:lnTo>
                  <a:lnTo>
                    <a:pt x="7993" y="428"/>
                  </a:lnTo>
                  <a:lnTo>
                    <a:pt x="7950" y="358"/>
                  </a:lnTo>
                  <a:lnTo>
                    <a:pt x="7897" y="288"/>
                  </a:lnTo>
                  <a:lnTo>
                    <a:pt x="7836" y="227"/>
                  </a:lnTo>
                  <a:lnTo>
                    <a:pt x="7775" y="175"/>
                  </a:lnTo>
                  <a:lnTo>
                    <a:pt x="7706" y="131"/>
                  </a:lnTo>
                  <a:lnTo>
                    <a:pt x="7627" y="88"/>
                  </a:lnTo>
                  <a:lnTo>
                    <a:pt x="7549" y="53"/>
                  </a:lnTo>
                  <a:lnTo>
                    <a:pt x="7462" y="27"/>
                  </a:lnTo>
                  <a:lnTo>
                    <a:pt x="7383" y="9"/>
                  </a:lnTo>
                  <a:lnTo>
                    <a:pt x="729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93;p28">
            <a:extLst>
              <a:ext uri="{FF2B5EF4-FFF2-40B4-BE49-F238E27FC236}">
                <a16:creationId xmlns:a16="http://schemas.microsoft.com/office/drawing/2014/main" id="{29C640A1-B909-3CBD-9EAA-9E1AFCA3B3E4}"/>
              </a:ext>
            </a:extLst>
          </p:cNvPr>
          <p:cNvGrpSpPr/>
          <p:nvPr/>
        </p:nvGrpSpPr>
        <p:grpSpPr>
          <a:xfrm>
            <a:off x="7792278" y="3292322"/>
            <a:ext cx="1295562" cy="1246960"/>
            <a:chOff x="5906938" y="1699913"/>
            <a:chExt cx="455925" cy="454625"/>
          </a:xfrm>
        </p:grpSpPr>
        <p:sp>
          <p:nvSpPr>
            <p:cNvPr id="12" name="Google Shape;194;p28">
              <a:extLst>
                <a:ext uri="{FF2B5EF4-FFF2-40B4-BE49-F238E27FC236}">
                  <a16:creationId xmlns:a16="http://schemas.microsoft.com/office/drawing/2014/main" id="{0DA9DE5C-0E4A-999F-FBE5-39234815552F}"/>
                </a:ext>
              </a:extLst>
            </p:cNvPr>
            <p:cNvSpPr/>
            <p:nvPr/>
          </p:nvSpPr>
          <p:spPr>
            <a:xfrm>
              <a:off x="5968613" y="1699913"/>
              <a:ext cx="394250" cy="394475"/>
            </a:xfrm>
            <a:custGeom>
              <a:avLst/>
              <a:gdLst/>
              <a:ahLst/>
              <a:cxnLst/>
              <a:rect l="l" t="t" r="r" b="b"/>
              <a:pathLst>
                <a:path w="15770" h="15779" extrusionOk="0">
                  <a:moveTo>
                    <a:pt x="7881" y="1"/>
                  </a:moveTo>
                  <a:lnTo>
                    <a:pt x="7506" y="10"/>
                  </a:lnTo>
                  <a:lnTo>
                    <a:pt x="7131" y="36"/>
                  </a:lnTo>
                  <a:lnTo>
                    <a:pt x="6765" y="79"/>
                  </a:lnTo>
                  <a:lnTo>
                    <a:pt x="6399" y="140"/>
                  </a:lnTo>
                  <a:lnTo>
                    <a:pt x="6041" y="219"/>
                  </a:lnTo>
                  <a:lnTo>
                    <a:pt x="5684" y="306"/>
                  </a:lnTo>
                  <a:lnTo>
                    <a:pt x="5335" y="419"/>
                  </a:lnTo>
                  <a:lnTo>
                    <a:pt x="4987" y="550"/>
                  </a:lnTo>
                  <a:lnTo>
                    <a:pt x="4647" y="690"/>
                  </a:lnTo>
                  <a:lnTo>
                    <a:pt x="4316" y="846"/>
                  </a:lnTo>
                  <a:lnTo>
                    <a:pt x="3993" y="1021"/>
                  </a:lnTo>
                  <a:lnTo>
                    <a:pt x="3671" y="1213"/>
                  </a:lnTo>
                  <a:lnTo>
                    <a:pt x="3365" y="1422"/>
                  </a:lnTo>
                  <a:lnTo>
                    <a:pt x="3069" y="1640"/>
                  </a:lnTo>
                  <a:lnTo>
                    <a:pt x="2773" y="1875"/>
                  </a:lnTo>
                  <a:lnTo>
                    <a:pt x="2494" y="2128"/>
                  </a:lnTo>
                  <a:lnTo>
                    <a:pt x="2206" y="2407"/>
                  </a:lnTo>
                  <a:lnTo>
                    <a:pt x="1936" y="2703"/>
                  </a:lnTo>
                  <a:lnTo>
                    <a:pt x="1683" y="3008"/>
                  </a:lnTo>
                  <a:lnTo>
                    <a:pt x="1448" y="3322"/>
                  </a:lnTo>
                  <a:lnTo>
                    <a:pt x="1230" y="3653"/>
                  </a:lnTo>
                  <a:lnTo>
                    <a:pt x="1029" y="3984"/>
                  </a:lnTo>
                  <a:lnTo>
                    <a:pt x="846" y="4324"/>
                  </a:lnTo>
                  <a:lnTo>
                    <a:pt x="681" y="4673"/>
                  </a:lnTo>
                  <a:lnTo>
                    <a:pt x="533" y="5030"/>
                  </a:lnTo>
                  <a:lnTo>
                    <a:pt x="402" y="5388"/>
                  </a:lnTo>
                  <a:lnTo>
                    <a:pt x="288" y="5754"/>
                  </a:lnTo>
                  <a:lnTo>
                    <a:pt x="193" y="6120"/>
                  </a:lnTo>
                  <a:lnTo>
                    <a:pt x="123" y="6495"/>
                  </a:lnTo>
                  <a:lnTo>
                    <a:pt x="62" y="6870"/>
                  </a:lnTo>
                  <a:lnTo>
                    <a:pt x="27" y="7245"/>
                  </a:lnTo>
                  <a:lnTo>
                    <a:pt x="1" y="7619"/>
                  </a:lnTo>
                  <a:lnTo>
                    <a:pt x="1" y="8003"/>
                  </a:lnTo>
                  <a:lnTo>
                    <a:pt x="10" y="8378"/>
                  </a:lnTo>
                  <a:lnTo>
                    <a:pt x="44" y="8761"/>
                  </a:lnTo>
                  <a:lnTo>
                    <a:pt x="97" y="9136"/>
                  </a:lnTo>
                  <a:lnTo>
                    <a:pt x="166" y="9511"/>
                  </a:lnTo>
                  <a:lnTo>
                    <a:pt x="254" y="9877"/>
                  </a:lnTo>
                  <a:lnTo>
                    <a:pt x="358" y="10243"/>
                  </a:lnTo>
                  <a:lnTo>
                    <a:pt x="480" y="10609"/>
                  </a:lnTo>
                  <a:lnTo>
                    <a:pt x="620" y="10967"/>
                  </a:lnTo>
                  <a:lnTo>
                    <a:pt x="777" y="11324"/>
                  </a:lnTo>
                  <a:lnTo>
                    <a:pt x="960" y="11664"/>
                  </a:lnTo>
                  <a:lnTo>
                    <a:pt x="1151" y="12004"/>
                  </a:lnTo>
                  <a:lnTo>
                    <a:pt x="1369" y="12335"/>
                  </a:lnTo>
                  <a:lnTo>
                    <a:pt x="1596" y="12658"/>
                  </a:lnTo>
                  <a:lnTo>
                    <a:pt x="1849" y="12971"/>
                  </a:lnTo>
                  <a:lnTo>
                    <a:pt x="2119" y="13277"/>
                  </a:lnTo>
                  <a:lnTo>
                    <a:pt x="2258" y="13425"/>
                  </a:lnTo>
                  <a:lnTo>
                    <a:pt x="2407" y="13564"/>
                  </a:lnTo>
                  <a:lnTo>
                    <a:pt x="2555" y="13704"/>
                  </a:lnTo>
                  <a:lnTo>
                    <a:pt x="2703" y="13843"/>
                  </a:lnTo>
                  <a:lnTo>
                    <a:pt x="3017" y="14096"/>
                  </a:lnTo>
                  <a:lnTo>
                    <a:pt x="3339" y="14340"/>
                  </a:lnTo>
                  <a:lnTo>
                    <a:pt x="3679" y="14558"/>
                  </a:lnTo>
                  <a:lnTo>
                    <a:pt x="4019" y="14767"/>
                  </a:lnTo>
                  <a:lnTo>
                    <a:pt x="4377" y="14959"/>
                  </a:lnTo>
                  <a:lnTo>
                    <a:pt x="4743" y="15124"/>
                  </a:lnTo>
                  <a:lnTo>
                    <a:pt x="5118" y="15273"/>
                  </a:lnTo>
                  <a:lnTo>
                    <a:pt x="5492" y="15403"/>
                  </a:lnTo>
                  <a:lnTo>
                    <a:pt x="5885" y="15517"/>
                  </a:lnTo>
                  <a:lnTo>
                    <a:pt x="6277" y="15613"/>
                  </a:lnTo>
                  <a:lnTo>
                    <a:pt x="6669" y="15682"/>
                  </a:lnTo>
                  <a:lnTo>
                    <a:pt x="7070" y="15735"/>
                  </a:lnTo>
                  <a:lnTo>
                    <a:pt x="7271" y="15752"/>
                  </a:lnTo>
                  <a:lnTo>
                    <a:pt x="7480" y="15769"/>
                  </a:lnTo>
                  <a:lnTo>
                    <a:pt x="7680" y="15778"/>
                  </a:lnTo>
                  <a:lnTo>
                    <a:pt x="7881" y="15778"/>
                  </a:lnTo>
                  <a:lnTo>
                    <a:pt x="8256" y="15769"/>
                  </a:lnTo>
                  <a:lnTo>
                    <a:pt x="8630" y="15743"/>
                  </a:lnTo>
                  <a:lnTo>
                    <a:pt x="9005" y="15700"/>
                  </a:lnTo>
                  <a:lnTo>
                    <a:pt x="9363" y="15639"/>
                  </a:lnTo>
                  <a:lnTo>
                    <a:pt x="9729" y="15560"/>
                  </a:lnTo>
                  <a:lnTo>
                    <a:pt x="10086" y="15464"/>
                  </a:lnTo>
                  <a:lnTo>
                    <a:pt x="10435" y="15360"/>
                  </a:lnTo>
                  <a:lnTo>
                    <a:pt x="10783" y="15229"/>
                  </a:lnTo>
                  <a:lnTo>
                    <a:pt x="11115" y="15090"/>
                  </a:lnTo>
                  <a:lnTo>
                    <a:pt x="11455" y="14933"/>
                  </a:lnTo>
                  <a:lnTo>
                    <a:pt x="11777" y="14750"/>
                  </a:lnTo>
                  <a:lnTo>
                    <a:pt x="12091" y="14567"/>
                  </a:lnTo>
                  <a:lnTo>
                    <a:pt x="12405" y="14357"/>
                  </a:lnTo>
                  <a:lnTo>
                    <a:pt x="12701" y="14139"/>
                  </a:lnTo>
                  <a:lnTo>
                    <a:pt x="12989" y="13904"/>
                  </a:lnTo>
                  <a:lnTo>
                    <a:pt x="13268" y="13651"/>
                  </a:lnTo>
                  <a:lnTo>
                    <a:pt x="13555" y="13372"/>
                  </a:lnTo>
                  <a:lnTo>
                    <a:pt x="13834" y="13076"/>
                  </a:lnTo>
                  <a:lnTo>
                    <a:pt x="14087" y="12771"/>
                  </a:lnTo>
                  <a:lnTo>
                    <a:pt x="14322" y="12448"/>
                  </a:lnTo>
                  <a:lnTo>
                    <a:pt x="14540" y="12126"/>
                  </a:lnTo>
                  <a:lnTo>
                    <a:pt x="14741" y="11795"/>
                  </a:lnTo>
                  <a:lnTo>
                    <a:pt x="14924" y="11455"/>
                  </a:lnTo>
                  <a:lnTo>
                    <a:pt x="15089" y="11106"/>
                  </a:lnTo>
                  <a:lnTo>
                    <a:pt x="15238" y="10749"/>
                  </a:lnTo>
                  <a:lnTo>
                    <a:pt x="15368" y="10391"/>
                  </a:lnTo>
                  <a:lnTo>
                    <a:pt x="15473" y="10025"/>
                  </a:lnTo>
                  <a:lnTo>
                    <a:pt x="15569" y="9659"/>
                  </a:lnTo>
                  <a:lnTo>
                    <a:pt x="15647" y="9284"/>
                  </a:lnTo>
                  <a:lnTo>
                    <a:pt x="15700" y="8909"/>
                  </a:lnTo>
                  <a:lnTo>
                    <a:pt x="15743" y="8535"/>
                  </a:lnTo>
                  <a:lnTo>
                    <a:pt x="15769" y="8160"/>
                  </a:lnTo>
                  <a:lnTo>
                    <a:pt x="15769" y="7776"/>
                  </a:lnTo>
                  <a:lnTo>
                    <a:pt x="15752" y="7401"/>
                  </a:lnTo>
                  <a:lnTo>
                    <a:pt x="15726" y="7018"/>
                  </a:lnTo>
                  <a:lnTo>
                    <a:pt x="15673" y="6643"/>
                  </a:lnTo>
                  <a:lnTo>
                    <a:pt x="15604" y="6268"/>
                  </a:lnTo>
                  <a:lnTo>
                    <a:pt x="15517" y="5902"/>
                  </a:lnTo>
                  <a:lnTo>
                    <a:pt x="15412" y="5527"/>
                  </a:lnTo>
                  <a:lnTo>
                    <a:pt x="15290" y="5170"/>
                  </a:lnTo>
                  <a:lnTo>
                    <a:pt x="15150" y="4813"/>
                  </a:lnTo>
                  <a:lnTo>
                    <a:pt x="14985" y="4455"/>
                  </a:lnTo>
                  <a:lnTo>
                    <a:pt x="14810" y="4107"/>
                  </a:lnTo>
                  <a:lnTo>
                    <a:pt x="14619" y="3775"/>
                  </a:lnTo>
                  <a:lnTo>
                    <a:pt x="14401" y="3444"/>
                  </a:lnTo>
                  <a:lnTo>
                    <a:pt x="14165" y="3122"/>
                  </a:lnTo>
                  <a:lnTo>
                    <a:pt x="13921" y="2808"/>
                  </a:lnTo>
                  <a:lnTo>
                    <a:pt x="13651" y="2503"/>
                  </a:lnTo>
                  <a:lnTo>
                    <a:pt x="13503" y="2354"/>
                  </a:lnTo>
                  <a:lnTo>
                    <a:pt x="13363" y="2215"/>
                  </a:lnTo>
                  <a:lnTo>
                    <a:pt x="13215" y="2076"/>
                  </a:lnTo>
                  <a:lnTo>
                    <a:pt x="13067" y="1936"/>
                  </a:lnTo>
                  <a:lnTo>
                    <a:pt x="12753" y="1683"/>
                  </a:lnTo>
                  <a:lnTo>
                    <a:pt x="12422" y="1439"/>
                  </a:lnTo>
                  <a:lnTo>
                    <a:pt x="12091" y="1213"/>
                  </a:lnTo>
                  <a:lnTo>
                    <a:pt x="11742" y="1012"/>
                  </a:lnTo>
                  <a:lnTo>
                    <a:pt x="11385" y="820"/>
                  </a:lnTo>
                  <a:lnTo>
                    <a:pt x="11027" y="655"/>
                  </a:lnTo>
                  <a:lnTo>
                    <a:pt x="10653" y="507"/>
                  </a:lnTo>
                  <a:lnTo>
                    <a:pt x="10269" y="367"/>
                  </a:lnTo>
                  <a:lnTo>
                    <a:pt x="9886" y="262"/>
                  </a:lnTo>
                  <a:lnTo>
                    <a:pt x="9493" y="167"/>
                  </a:lnTo>
                  <a:lnTo>
                    <a:pt x="9092" y="97"/>
                  </a:lnTo>
                  <a:lnTo>
                    <a:pt x="8691" y="45"/>
                  </a:lnTo>
                  <a:lnTo>
                    <a:pt x="8491" y="18"/>
                  </a:lnTo>
                  <a:lnTo>
                    <a:pt x="8290" y="10"/>
                  </a:lnTo>
                  <a:lnTo>
                    <a:pt x="8081" y="1"/>
                  </a:lnTo>
                  <a:close/>
                </a:path>
              </a:pathLst>
            </a:custGeom>
            <a:solidFill>
              <a:srgbClr val="3B7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95;p28">
              <a:extLst>
                <a:ext uri="{FF2B5EF4-FFF2-40B4-BE49-F238E27FC236}">
                  <a16:creationId xmlns:a16="http://schemas.microsoft.com/office/drawing/2014/main" id="{236661A2-383F-6F54-800C-756EF0573C0D}"/>
                </a:ext>
              </a:extLst>
            </p:cNvPr>
            <p:cNvSpPr/>
            <p:nvPr/>
          </p:nvSpPr>
          <p:spPr>
            <a:xfrm>
              <a:off x="5906938" y="1759863"/>
              <a:ext cx="394475" cy="394675"/>
            </a:xfrm>
            <a:custGeom>
              <a:avLst/>
              <a:gdLst/>
              <a:ahLst/>
              <a:cxnLst/>
              <a:rect l="l" t="t" r="r" b="b"/>
              <a:pathLst>
                <a:path w="15779" h="15787" extrusionOk="0">
                  <a:moveTo>
                    <a:pt x="7890" y="0"/>
                  </a:moveTo>
                  <a:lnTo>
                    <a:pt x="7611" y="9"/>
                  </a:lnTo>
                  <a:lnTo>
                    <a:pt x="7332" y="26"/>
                  </a:lnTo>
                  <a:lnTo>
                    <a:pt x="7053" y="52"/>
                  </a:lnTo>
                  <a:lnTo>
                    <a:pt x="6774" y="87"/>
                  </a:lnTo>
                  <a:lnTo>
                    <a:pt x="6504" y="131"/>
                  </a:lnTo>
                  <a:lnTo>
                    <a:pt x="6233" y="183"/>
                  </a:lnTo>
                  <a:lnTo>
                    <a:pt x="5963" y="244"/>
                  </a:lnTo>
                  <a:lnTo>
                    <a:pt x="5702" y="323"/>
                  </a:lnTo>
                  <a:lnTo>
                    <a:pt x="5431" y="401"/>
                  </a:lnTo>
                  <a:lnTo>
                    <a:pt x="5179" y="488"/>
                  </a:lnTo>
                  <a:lnTo>
                    <a:pt x="4917" y="593"/>
                  </a:lnTo>
                  <a:lnTo>
                    <a:pt x="4664" y="697"/>
                  </a:lnTo>
                  <a:lnTo>
                    <a:pt x="4420" y="819"/>
                  </a:lnTo>
                  <a:lnTo>
                    <a:pt x="4176" y="941"/>
                  </a:lnTo>
                  <a:lnTo>
                    <a:pt x="3941" y="1072"/>
                  </a:lnTo>
                  <a:lnTo>
                    <a:pt x="3706" y="1220"/>
                  </a:lnTo>
                  <a:lnTo>
                    <a:pt x="3470" y="1369"/>
                  </a:lnTo>
                  <a:lnTo>
                    <a:pt x="3252" y="1525"/>
                  </a:lnTo>
                  <a:lnTo>
                    <a:pt x="3026" y="1691"/>
                  </a:lnTo>
                  <a:lnTo>
                    <a:pt x="2816" y="1857"/>
                  </a:lnTo>
                  <a:lnTo>
                    <a:pt x="2607" y="2040"/>
                  </a:lnTo>
                  <a:lnTo>
                    <a:pt x="2407" y="2223"/>
                  </a:lnTo>
                  <a:lnTo>
                    <a:pt x="2215" y="2423"/>
                  </a:lnTo>
                  <a:lnTo>
                    <a:pt x="2023" y="2624"/>
                  </a:lnTo>
                  <a:lnTo>
                    <a:pt x="1840" y="2833"/>
                  </a:lnTo>
                  <a:lnTo>
                    <a:pt x="1666" y="3042"/>
                  </a:lnTo>
                  <a:lnTo>
                    <a:pt x="1500" y="3260"/>
                  </a:lnTo>
                  <a:lnTo>
                    <a:pt x="1343" y="3487"/>
                  </a:lnTo>
                  <a:lnTo>
                    <a:pt x="1195" y="3722"/>
                  </a:lnTo>
                  <a:lnTo>
                    <a:pt x="1047" y="3966"/>
                  </a:lnTo>
                  <a:lnTo>
                    <a:pt x="916" y="4210"/>
                  </a:lnTo>
                  <a:lnTo>
                    <a:pt x="785" y="4463"/>
                  </a:lnTo>
                  <a:lnTo>
                    <a:pt x="620" y="4829"/>
                  </a:lnTo>
                  <a:lnTo>
                    <a:pt x="472" y="5204"/>
                  </a:lnTo>
                  <a:lnTo>
                    <a:pt x="341" y="5579"/>
                  </a:lnTo>
                  <a:lnTo>
                    <a:pt x="236" y="5962"/>
                  </a:lnTo>
                  <a:lnTo>
                    <a:pt x="149" y="6337"/>
                  </a:lnTo>
                  <a:lnTo>
                    <a:pt x="88" y="6721"/>
                  </a:lnTo>
                  <a:lnTo>
                    <a:pt x="36" y="7104"/>
                  </a:lnTo>
                  <a:lnTo>
                    <a:pt x="10" y="7488"/>
                  </a:lnTo>
                  <a:lnTo>
                    <a:pt x="1" y="7871"/>
                  </a:lnTo>
                  <a:lnTo>
                    <a:pt x="10" y="8255"/>
                  </a:lnTo>
                  <a:lnTo>
                    <a:pt x="36" y="8638"/>
                  </a:lnTo>
                  <a:lnTo>
                    <a:pt x="79" y="9013"/>
                  </a:lnTo>
                  <a:lnTo>
                    <a:pt x="140" y="9388"/>
                  </a:lnTo>
                  <a:lnTo>
                    <a:pt x="228" y="9763"/>
                  </a:lnTo>
                  <a:lnTo>
                    <a:pt x="324" y="10129"/>
                  </a:lnTo>
                  <a:lnTo>
                    <a:pt x="437" y="10486"/>
                  </a:lnTo>
                  <a:lnTo>
                    <a:pt x="576" y="10844"/>
                  </a:lnTo>
                  <a:lnTo>
                    <a:pt x="724" y="11192"/>
                  </a:lnTo>
                  <a:lnTo>
                    <a:pt x="890" y="11532"/>
                  </a:lnTo>
                  <a:lnTo>
                    <a:pt x="1073" y="11864"/>
                  </a:lnTo>
                  <a:lnTo>
                    <a:pt x="1265" y="12186"/>
                  </a:lnTo>
                  <a:lnTo>
                    <a:pt x="1483" y="12500"/>
                  </a:lnTo>
                  <a:lnTo>
                    <a:pt x="1718" y="12805"/>
                  </a:lnTo>
                  <a:lnTo>
                    <a:pt x="1962" y="13101"/>
                  </a:lnTo>
                  <a:lnTo>
                    <a:pt x="2224" y="13389"/>
                  </a:lnTo>
                  <a:lnTo>
                    <a:pt x="2494" y="13659"/>
                  </a:lnTo>
                  <a:lnTo>
                    <a:pt x="2790" y="13921"/>
                  </a:lnTo>
                  <a:lnTo>
                    <a:pt x="3095" y="14165"/>
                  </a:lnTo>
                  <a:lnTo>
                    <a:pt x="3409" y="14391"/>
                  </a:lnTo>
                  <a:lnTo>
                    <a:pt x="3740" y="14609"/>
                  </a:lnTo>
                  <a:lnTo>
                    <a:pt x="4089" y="14810"/>
                  </a:lnTo>
                  <a:lnTo>
                    <a:pt x="4446" y="15002"/>
                  </a:lnTo>
                  <a:lnTo>
                    <a:pt x="4656" y="15097"/>
                  </a:lnTo>
                  <a:lnTo>
                    <a:pt x="4856" y="15185"/>
                  </a:lnTo>
                  <a:lnTo>
                    <a:pt x="5065" y="15263"/>
                  </a:lnTo>
                  <a:lnTo>
                    <a:pt x="5275" y="15341"/>
                  </a:lnTo>
                  <a:lnTo>
                    <a:pt x="5484" y="15411"/>
                  </a:lnTo>
                  <a:lnTo>
                    <a:pt x="5702" y="15481"/>
                  </a:lnTo>
                  <a:lnTo>
                    <a:pt x="5911" y="15533"/>
                  </a:lnTo>
                  <a:lnTo>
                    <a:pt x="6129" y="15586"/>
                  </a:lnTo>
                  <a:lnTo>
                    <a:pt x="6338" y="15638"/>
                  </a:lnTo>
                  <a:lnTo>
                    <a:pt x="6556" y="15673"/>
                  </a:lnTo>
                  <a:lnTo>
                    <a:pt x="6774" y="15708"/>
                  </a:lnTo>
                  <a:lnTo>
                    <a:pt x="6992" y="15734"/>
                  </a:lnTo>
                  <a:lnTo>
                    <a:pt x="7218" y="15760"/>
                  </a:lnTo>
                  <a:lnTo>
                    <a:pt x="7436" y="15777"/>
                  </a:lnTo>
                  <a:lnTo>
                    <a:pt x="7663" y="15786"/>
                  </a:lnTo>
                  <a:lnTo>
                    <a:pt x="8160" y="15786"/>
                  </a:lnTo>
                  <a:lnTo>
                    <a:pt x="8447" y="15769"/>
                  </a:lnTo>
                  <a:lnTo>
                    <a:pt x="8718" y="15742"/>
                  </a:lnTo>
                  <a:lnTo>
                    <a:pt x="8997" y="15708"/>
                  </a:lnTo>
                  <a:lnTo>
                    <a:pt x="9276" y="15664"/>
                  </a:lnTo>
                  <a:lnTo>
                    <a:pt x="9546" y="15612"/>
                  </a:lnTo>
                  <a:lnTo>
                    <a:pt x="9816" y="15542"/>
                  </a:lnTo>
                  <a:lnTo>
                    <a:pt x="10077" y="15472"/>
                  </a:lnTo>
                  <a:lnTo>
                    <a:pt x="10339" y="15394"/>
                  </a:lnTo>
                  <a:lnTo>
                    <a:pt x="10600" y="15298"/>
                  </a:lnTo>
                  <a:lnTo>
                    <a:pt x="10853" y="15202"/>
                  </a:lnTo>
                  <a:lnTo>
                    <a:pt x="11106" y="15089"/>
                  </a:lnTo>
                  <a:lnTo>
                    <a:pt x="11359" y="14975"/>
                  </a:lnTo>
                  <a:lnTo>
                    <a:pt x="11603" y="14853"/>
                  </a:lnTo>
                  <a:lnTo>
                    <a:pt x="11838" y="14714"/>
                  </a:lnTo>
                  <a:lnTo>
                    <a:pt x="12074" y="14574"/>
                  </a:lnTo>
                  <a:lnTo>
                    <a:pt x="12300" y="14426"/>
                  </a:lnTo>
                  <a:lnTo>
                    <a:pt x="12527" y="14269"/>
                  </a:lnTo>
                  <a:lnTo>
                    <a:pt x="12745" y="14104"/>
                  </a:lnTo>
                  <a:lnTo>
                    <a:pt x="12963" y="13929"/>
                  </a:lnTo>
                  <a:lnTo>
                    <a:pt x="13163" y="13755"/>
                  </a:lnTo>
                  <a:lnTo>
                    <a:pt x="13364" y="13563"/>
                  </a:lnTo>
                  <a:lnTo>
                    <a:pt x="13564" y="13371"/>
                  </a:lnTo>
                  <a:lnTo>
                    <a:pt x="13747" y="13171"/>
                  </a:lnTo>
                  <a:lnTo>
                    <a:pt x="13930" y="12962"/>
                  </a:lnTo>
                  <a:lnTo>
                    <a:pt x="14105" y="12753"/>
                  </a:lnTo>
                  <a:lnTo>
                    <a:pt x="14270" y="12526"/>
                  </a:lnTo>
                  <a:lnTo>
                    <a:pt x="14436" y="12299"/>
                  </a:lnTo>
                  <a:lnTo>
                    <a:pt x="14584" y="12064"/>
                  </a:lnTo>
                  <a:lnTo>
                    <a:pt x="14723" y="11829"/>
                  </a:lnTo>
                  <a:lnTo>
                    <a:pt x="14863" y="11585"/>
                  </a:lnTo>
                  <a:lnTo>
                    <a:pt x="14994" y="11332"/>
                  </a:lnTo>
                  <a:lnTo>
                    <a:pt x="15159" y="10966"/>
                  </a:lnTo>
                  <a:lnTo>
                    <a:pt x="15307" y="10591"/>
                  </a:lnTo>
                  <a:lnTo>
                    <a:pt x="15430" y="10216"/>
                  </a:lnTo>
                  <a:lnTo>
                    <a:pt x="15534" y="9833"/>
                  </a:lnTo>
                  <a:lnTo>
                    <a:pt x="15621" y="9449"/>
                  </a:lnTo>
                  <a:lnTo>
                    <a:pt x="15691" y="9065"/>
                  </a:lnTo>
                  <a:lnTo>
                    <a:pt x="15735" y="8682"/>
                  </a:lnTo>
                  <a:lnTo>
                    <a:pt x="15769" y="8298"/>
                  </a:lnTo>
                  <a:lnTo>
                    <a:pt x="15778" y="7915"/>
                  </a:lnTo>
                  <a:lnTo>
                    <a:pt x="15769" y="7531"/>
                  </a:lnTo>
                  <a:lnTo>
                    <a:pt x="15743" y="7156"/>
                  </a:lnTo>
                  <a:lnTo>
                    <a:pt x="15700" y="6773"/>
                  </a:lnTo>
                  <a:lnTo>
                    <a:pt x="15630" y="6407"/>
                  </a:lnTo>
                  <a:lnTo>
                    <a:pt x="15552" y="6032"/>
                  </a:lnTo>
                  <a:lnTo>
                    <a:pt x="15456" y="5666"/>
                  </a:lnTo>
                  <a:lnTo>
                    <a:pt x="15334" y="5309"/>
                  </a:lnTo>
                  <a:lnTo>
                    <a:pt x="15203" y="4951"/>
                  </a:lnTo>
                  <a:lnTo>
                    <a:pt x="15055" y="4602"/>
                  </a:lnTo>
                  <a:lnTo>
                    <a:pt x="14889" y="4263"/>
                  </a:lnTo>
                  <a:lnTo>
                    <a:pt x="14706" y="3931"/>
                  </a:lnTo>
                  <a:lnTo>
                    <a:pt x="14506" y="3600"/>
                  </a:lnTo>
                  <a:lnTo>
                    <a:pt x="14288" y="3286"/>
                  </a:lnTo>
                  <a:lnTo>
                    <a:pt x="14061" y="2981"/>
                  </a:lnTo>
                  <a:lnTo>
                    <a:pt x="13817" y="2694"/>
                  </a:lnTo>
                  <a:lnTo>
                    <a:pt x="13555" y="2406"/>
                  </a:lnTo>
                  <a:lnTo>
                    <a:pt x="13276" y="2136"/>
                  </a:lnTo>
                  <a:lnTo>
                    <a:pt x="12989" y="1874"/>
                  </a:lnTo>
                  <a:lnTo>
                    <a:pt x="12684" y="1630"/>
                  </a:lnTo>
                  <a:lnTo>
                    <a:pt x="12361" y="1395"/>
                  </a:lnTo>
                  <a:lnTo>
                    <a:pt x="12030" y="1186"/>
                  </a:lnTo>
                  <a:lnTo>
                    <a:pt x="11681" y="976"/>
                  </a:lnTo>
                  <a:lnTo>
                    <a:pt x="11324" y="793"/>
                  </a:lnTo>
                  <a:lnTo>
                    <a:pt x="11123" y="697"/>
                  </a:lnTo>
                  <a:lnTo>
                    <a:pt x="10914" y="610"/>
                  </a:lnTo>
                  <a:lnTo>
                    <a:pt x="10705" y="523"/>
                  </a:lnTo>
                  <a:lnTo>
                    <a:pt x="10496" y="453"/>
                  </a:lnTo>
                  <a:lnTo>
                    <a:pt x="10287" y="375"/>
                  </a:lnTo>
                  <a:lnTo>
                    <a:pt x="10077" y="314"/>
                  </a:lnTo>
                  <a:lnTo>
                    <a:pt x="9868" y="253"/>
                  </a:lnTo>
                  <a:lnTo>
                    <a:pt x="9650" y="201"/>
                  </a:lnTo>
                  <a:lnTo>
                    <a:pt x="9432" y="157"/>
                  </a:lnTo>
                  <a:lnTo>
                    <a:pt x="9215" y="113"/>
                  </a:lnTo>
                  <a:lnTo>
                    <a:pt x="8997" y="78"/>
                  </a:lnTo>
                  <a:lnTo>
                    <a:pt x="8779" y="52"/>
                  </a:lnTo>
                  <a:lnTo>
                    <a:pt x="8561" y="35"/>
                  </a:lnTo>
                  <a:lnTo>
                    <a:pt x="8343" y="17"/>
                  </a:lnTo>
                  <a:lnTo>
                    <a:pt x="8116" y="9"/>
                  </a:lnTo>
                  <a:lnTo>
                    <a:pt x="7890" y="0"/>
                  </a:lnTo>
                  <a:close/>
                </a:path>
              </a:pathLst>
            </a:custGeom>
            <a:solidFill>
              <a:srgbClr val="7ECF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6;p28">
              <a:extLst>
                <a:ext uri="{FF2B5EF4-FFF2-40B4-BE49-F238E27FC236}">
                  <a16:creationId xmlns:a16="http://schemas.microsoft.com/office/drawing/2014/main" id="{04E6A307-62D5-4989-E748-0A2BAD1DA0BF}"/>
                </a:ext>
              </a:extLst>
            </p:cNvPr>
            <p:cNvSpPr/>
            <p:nvPr/>
          </p:nvSpPr>
          <p:spPr>
            <a:xfrm>
              <a:off x="5945738" y="1840688"/>
              <a:ext cx="316650" cy="233000"/>
            </a:xfrm>
            <a:custGeom>
              <a:avLst/>
              <a:gdLst/>
              <a:ahLst/>
              <a:cxnLst/>
              <a:rect l="l" t="t" r="r" b="b"/>
              <a:pathLst>
                <a:path w="12666" h="9320" extrusionOk="0">
                  <a:moveTo>
                    <a:pt x="12064" y="1"/>
                  </a:moveTo>
                  <a:lnTo>
                    <a:pt x="1" y="8465"/>
                  </a:lnTo>
                  <a:lnTo>
                    <a:pt x="602" y="9319"/>
                  </a:lnTo>
                  <a:lnTo>
                    <a:pt x="12666" y="855"/>
                  </a:lnTo>
                  <a:lnTo>
                    <a:pt x="12064" y="1"/>
                  </a:lnTo>
                  <a:close/>
                </a:path>
              </a:pathLst>
            </a:custGeom>
            <a:solidFill>
              <a:srgbClr val="3B7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74" name="Picture 2" descr="Alcohol - Free food and restaurant icons">
            <a:extLst>
              <a:ext uri="{FF2B5EF4-FFF2-40B4-BE49-F238E27FC236}">
                <a16:creationId xmlns:a16="http://schemas.microsoft.com/office/drawing/2014/main" id="{7375323F-2B1F-F740-FF96-8EF1C1E365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028" y="3102919"/>
            <a:ext cx="1504270" cy="1504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360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6"/>
          <p:cNvSpPr txBox="1">
            <a:spLocks noGrp="1"/>
          </p:cNvSpPr>
          <p:nvPr>
            <p:ph type="title"/>
          </p:nvPr>
        </p:nvSpPr>
        <p:spPr>
          <a:xfrm>
            <a:off x="0" y="126825"/>
            <a:ext cx="9144000" cy="800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4000"/>
              <a:buFont typeface="Libre Franklin Medium"/>
              <a:buNone/>
            </a:pPr>
            <a:r>
              <a:rPr lang="en-US" sz="3000" dirty="0"/>
              <a:t>SISTEMA LÍMBICO: SISTEMA DE RECOMPENSA</a:t>
            </a:r>
          </a:p>
        </p:txBody>
      </p:sp>
      <p:sp>
        <p:nvSpPr>
          <p:cNvPr id="257" name="Google Shape;257;p36"/>
          <p:cNvSpPr txBox="1">
            <a:spLocks noGrp="1"/>
          </p:cNvSpPr>
          <p:nvPr>
            <p:ph type="body" idx="1"/>
          </p:nvPr>
        </p:nvSpPr>
        <p:spPr>
          <a:xfrm>
            <a:off x="284018" y="1298864"/>
            <a:ext cx="5258826" cy="3585000"/>
          </a:xfrm>
          <a:prstGeom prst="rect">
            <a:avLst/>
          </a:prstGeom>
          <a:noFill/>
          <a:ln>
            <a:noFill/>
          </a:ln>
        </p:spPr>
        <p:txBody>
          <a:bodyPr spcFirstLastPara="1" wrap="square" lIns="91425" tIns="45700" rIns="91425" bIns="45700" anchor="t" anchorCtr="0">
            <a:normAutofit/>
          </a:bodyPr>
          <a:lstStyle/>
          <a:p>
            <a:pPr marL="45720" lvl="0" indent="0" algn="l" rtl="0">
              <a:lnSpc>
                <a:spcPct val="90000"/>
              </a:lnSpc>
              <a:spcBef>
                <a:spcPts val="0"/>
              </a:spcBef>
              <a:spcAft>
                <a:spcPts val="0"/>
              </a:spcAft>
              <a:buSzPts val="3200"/>
              <a:buNone/>
            </a:pPr>
            <a:r>
              <a:rPr lang="en-US" sz="1900" b="1" dirty="0"/>
              <a:t>3 </a:t>
            </a:r>
            <a:r>
              <a:rPr lang="en-US" sz="1900" b="1" dirty="0" err="1"/>
              <a:t>funciones</a:t>
            </a:r>
            <a:r>
              <a:rPr lang="en-US" sz="1900" b="1" dirty="0"/>
              <a:t> claves</a:t>
            </a:r>
            <a:r>
              <a:rPr lang="en-US" sz="1900" dirty="0"/>
              <a:t>: </a:t>
            </a:r>
            <a:r>
              <a:rPr lang="en-US" sz="1900" dirty="0" err="1"/>
              <a:t>emociones</a:t>
            </a:r>
            <a:r>
              <a:rPr lang="en-US" sz="1900" dirty="0"/>
              <a:t>, </a:t>
            </a:r>
            <a:r>
              <a:rPr lang="en-US" sz="1900" dirty="0" err="1"/>
              <a:t>recuerdos</a:t>
            </a:r>
            <a:r>
              <a:rPr lang="en-US" sz="1900" dirty="0"/>
              <a:t> y </a:t>
            </a:r>
            <a:r>
              <a:rPr lang="en-US" sz="1900" dirty="0" err="1"/>
              <a:t>estimulación</a:t>
            </a:r>
            <a:endParaRPr lang="en-US" sz="1900" dirty="0"/>
          </a:p>
          <a:p>
            <a:pPr marL="45720" lvl="0" indent="0" algn="l" rtl="0">
              <a:lnSpc>
                <a:spcPct val="90000"/>
              </a:lnSpc>
              <a:spcBef>
                <a:spcPts val="0"/>
              </a:spcBef>
              <a:spcAft>
                <a:spcPts val="0"/>
              </a:spcAft>
              <a:buSzPts val="3200"/>
              <a:buNone/>
            </a:pPr>
            <a:endParaRPr sz="1900" dirty="0"/>
          </a:p>
          <a:p>
            <a:pPr marL="45720" lvl="0" indent="0" algn="l" rtl="0">
              <a:lnSpc>
                <a:spcPct val="90000"/>
              </a:lnSpc>
              <a:spcBef>
                <a:spcPts val="640"/>
              </a:spcBef>
              <a:spcAft>
                <a:spcPts val="0"/>
              </a:spcAft>
              <a:buSzPts val="3200"/>
              <a:buNone/>
            </a:pPr>
            <a:r>
              <a:rPr lang="en-US" sz="1900" dirty="0" err="1"/>
              <a:t>Permite</a:t>
            </a:r>
            <a:r>
              <a:rPr lang="en-US" sz="1900" dirty="0"/>
              <a:t> la SUPERVIVENCIA</a:t>
            </a:r>
          </a:p>
          <a:p>
            <a:pPr marL="45720" lvl="0" indent="0" algn="l" rtl="0">
              <a:lnSpc>
                <a:spcPct val="90000"/>
              </a:lnSpc>
              <a:spcBef>
                <a:spcPts val="640"/>
              </a:spcBef>
              <a:spcAft>
                <a:spcPts val="0"/>
              </a:spcAft>
              <a:buSzPts val="3200"/>
              <a:buNone/>
            </a:pPr>
            <a:endParaRPr sz="1900" dirty="0"/>
          </a:p>
          <a:p>
            <a:pPr marL="471170" lvl="1" algn="l" rtl="0">
              <a:lnSpc>
                <a:spcPct val="90000"/>
              </a:lnSpc>
              <a:spcBef>
                <a:spcPts val="640"/>
              </a:spcBef>
              <a:spcAft>
                <a:spcPts val="0"/>
              </a:spcAft>
              <a:buClr>
                <a:schemeClr val="tx1"/>
              </a:buClr>
              <a:buSzPct val="160000"/>
              <a:buFont typeface="Arial" panose="020B0604020202020204" pitchFamily="34" charset="0"/>
              <a:buChar char="•"/>
            </a:pPr>
            <a:r>
              <a:rPr lang="en-US" sz="1900" dirty="0" err="1"/>
              <a:t>Identifica</a:t>
            </a:r>
            <a:r>
              <a:rPr lang="en-US" sz="1900" dirty="0"/>
              <a:t> </a:t>
            </a:r>
            <a:r>
              <a:rPr lang="en-US" sz="1900" dirty="0" err="1"/>
              <a:t>peligros</a:t>
            </a:r>
            <a:r>
              <a:rPr lang="en-US" sz="1900" dirty="0"/>
              <a:t>/</a:t>
            </a:r>
            <a:r>
              <a:rPr lang="en-US" sz="1900" dirty="0" err="1"/>
              <a:t>amenazas</a:t>
            </a:r>
            <a:endParaRPr lang="en-US" sz="1900" dirty="0"/>
          </a:p>
          <a:p>
            <a:pPr marL="471170" lvl="1" algn="l" rtl="0">
              <a:lnSpc>
                <a:spcPct val="90000"/>
              </a:lnSpc>
              <a:spcBef>
                <a:spcPts val="640"/>
              </a:spcBef>
              <a:spcAft>
                <a:spcPts val="0"/>
              </a:spcAft>
              <a:buClr>
                <a:schemeClr val="tx1"/>
              </a:buClr>
              <a:buSzPct val="160000"/>
              <a:buFont typeface="Arial" panose="020B0604020202020204" pitchFamily="34" charset="0"/>
              <a:buChar char="•"/>
            </a:pPr>
            <a:r>
              <a:rPr lang="en-US" sz="1900" dirty="0" err="1"/>
              <a:t>Identifica</a:t>
            </a:r>
            <a:r>
              <a:rPr lang="en-US" sz="1900" dirty="0"/>
              <a:t> </a:t>
            </a:r>
            <a:r>
              <a:rPr lang="en-US" sz="1900" dirty="0" err="1"/>
              <a:t>el</a:t>
            </a:r>
            <a:r>
              <a:rPr lang="en-US" sz="1900" dirty="0"/>
              <a:t> placer: "</a:t>
            </a:r>
            <a:r>
              <a:rPr lang="en-US" sz="1900" dirty="0" err="1"/>
              <a:t>recompensas</a:t>
            </a:r>
            <a:r>
              <a:rPr lang="en-US" sz="1900" dirty="0"/>
              <a:t> naturales</a:t>
            </a:r>
            <a:endParaRPr dirty="0"/>
          </a:p>
        </p:txBody>
      </p:sp>
      <p:pic>
        <p:nvPicPr>
          <p:cNvPr id="3074" name="Picture 2" descr="Sistema límbico - Wikipedia, la enciclopedia libre">
            <a:extLst>
              <a:ext uri="{FF2B5EF4-FFF2-40B4-BE49-F238E27FC236}">
                <a16:creationId xmlns:a16="http://schemas.microsoft.com/office/drawing/2014/main" id="{2A1DB824-47A4-57FB-8BB7-19F51105A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2844" y="971459"/>
            <a:ext cx="3156303" cy="42398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7"/>
          <p:cNvSpPr txBox="1">
            <a:spLocks noGrp="1"/>
          </p:cNvSpPr>
          <p:nvPr>
            <p:ph type="title"/>
          </p:nvPr>
        </p:nvSpPr>
        <p:spPr>
          <a:xfrm>
            <a:off x="304800" y="228600"/>
            <a:ext cx="8610600" cy="800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000"/>
              <a:buFont typeface="Libre Franklin Medium"/>
              <a:buNone/>
            </a:pPr>
            <a:r>
              <a:rPr lang="en-US" sz="3000" dirty="0"/>
              <a:t>CAMINO DE LA RECOMPENSA</a:t>
            </a:r>
            <a:endParaRPr sz="3000" dirty="0">
              <a:latin typeface="Libre Franklin Medium"/>
              <a:ea typeface="Libre Franklin Medium"/>
              <a:cs typeface="Libre Franklin Medium"/>
              <a:sym typeface="Libre Franklin Medium"/>
            </a:endParaRPr>
          </a:p>
        </p:txBody>
      </p:sp>
      <p:pic>
        <p:nvPicPr>
          <p:cNvPr id="265" name="Google Shape;265;p37" descr="opiates activating reward pathway"/>
          <p:cNvPicPr preferRelativeResize="0">
            <a:picLocks noGrp="1"/>
          </p:cNvPicPr>
          <p:nvPr>
            <p:ph type="body" idx="1"/>
          </p:nvPr>
        </p:nvPicPr>
        <p:blipFill rotWithShape="1">
          <a:blip r:embed="rId3">
            <a:alphaModFix/>
          </a:blip>
          <a:srcRect/>
          <a:stretch/>
        </p:blipFill>
        <p:spPr>
          <a:xfrm>
            <a:off x="138544" y="1132610"/>
            <a:ext cx="6026700" cy="3886200"/>
          </a:xfrm>
          <a:prstGeom prst="rect">
            <a:avLst/>
          </a:prstGeom>
          <a:noFill/>
          <a:ln>
            <a:noFill/>
          </a:ln>
        </p:spPr>
      </p:pic>
      <p:sp>
        <p:nvSpPr>
          <p:cNvPr id="266" name="Google Shape;266;p37"/>
          <p:cNvSpPr txBox="1">
            <a:spLocks noGrp="1"/>
          </p:cNvSpPr>
          <p:nvPr>
            <p:ph type="body" idx="2"/>
          </p:nvPr>
        </p:nvSpPr>
        <p:spPr>
          <a:xfrm>
            <a:off x="6165272" y="1236519"/>
            <a:ext cx="2978700" cy="3782400"/>
          </a:xfrm>
          <a:prstGeom prst="rect">
            <a:avLst/>
          </a:prstGeom>
          <a:noFill/>
          <a:ln>
            <a:noFill/>
          </a:ln>
        </p:spPr>
        <p:txBody>
          <a:bodyPr spcFirstLastPara="1" wrap="square" lIns="91425" tIns="45700" rIns="91425" bIns="45700" anchor="t" anchorCtr="0">
            <a:normAutofit/>
          </a:bodyPr>
          <a:lstStyle/>
          <a:p>
            <a:pPr marL="274320" lvl="0" indent="-165100" algn="l" rtl="0">
              <a:spcBef>
                <a:spcPts val="0"/>
              </a:spcBef>
              <a:spcAft>
                <a:spcPts val="0"/>
              </a:spcAft>
              <a:buSzPts val="1800"/>
              <a:buChar char="●"/>
            </a:pPr>
            <a:r>
              <a:rPr lang="en-US" sz="1800" dirty="0"/>
              <a:t>El </a:t>
            </a:r>
            <a:r>
              <a:rPr lang="en-US" sz="1800" dirty="0" err="1"/>
              <a:t>lugar</a:t>
            </a:r>
            <a:r>
              <a:rPr lang="en-US" sz="1800" dirty="0"/>
              <a:t> para la </a:t>
            </a:r>
            <a:r>
              <a:rPr lang="en-US" sz="1800" dirty="0" err="1"/>
              <a:t>mayoría</a:t>
            </a:r>
            <a:r>
              <a:rPr lang="en-US" sz="1800" dirty="0"/>
              <a:t> de las </a:t>
            </a:r>
            <a:r>
              <a:rPr lang="en-US" sz="1800" dirty="0" err="1"/>
              <a:t>drogas</a:t>
            </a:r>
            <a:endParaRPr lang="en-US" sz="1800" dirty="0"/>
          </a:p>
          <a:p>
            <a:pPr marL="274320" lvl="0" indent="-165100" algn="l" rtl="0">
              <a:spcBef>
                <a:spcPts val="0"/>
              </a:spcBef>
              <a:spcAft>
                <a:spcPts val="0"/>
              </a:spcAft>
              <a:buSzPts val="1800"/>
              <a:buChar char="●"/>
            </a:pPr>
            <a:endParaRPr lang="en-US" sz="1800" dirty="0"/>
          </a:p>
          <a:p>
            <a:pPr marL="274320" lvl="0" indent="-165100" algn="l" rtl="0">
              <a:spcBef>
                <a:spcPts val="0"/>
              </a:spcBef>
              <a:spcAft>
                <a:spcPts val="0"/>
              </a:spcAft>
              <a:buSzPts val="1800"/>
              <a:buChar char="●"/>
            </a:pPr>
            <a:r>
              <a:rPr lang="en-US" sz="1800" dirty="0"/>
              <a:t>Alcohol, </a:t>
            </a:r>
            <a:r>
              <a:rPr lang="en-US" sz="1800" dirty="0" err="1"/>
              <a:t>heroína</a:t>
            </a:r>
            <a:r>
              <a:rPr lang="en-US" sz="1800" dirty="0"/>
              <a:t>, </a:t>
            </a:r>
            <a:r>
              <a:rPr lang="en-US" sz="1800" dirty="0" err="1"/>
              <a:t>nicotina</a:t>
            </a:r>
            <a:endParaRPr lang="en-US" sz="1800" dirty="0"/>
          </a:p>
          <a:p>
            <a:pPr marL="274320" lvl="0" indent="-165100" algn="l" rtl="0">
              <a:spcBef>
                <a:spcPts val="0"/>
              </a:spcBef>
              <a:spcAft>
                <a:spcPts val="0"/>
              </a:spcAft>
              <a:buSzPts val="1800"/>
              <a:buChar char="●"/>
            </a:pPr>
            <a:endParaRPr lang="en-US" sz="1800" dirty="0"/>
          </a:p>
          <a:p>
            <a:pPr marL="274320" lvl="0" indent="-165100" algn="l" rtl="0">
              <a:spcBef>
                <a:spcPts val="0"/>
              </a:spcBef>
              <a:spcAft>
                <a:spcPts val="0"/>
              </a:spcAft>
              <a:buSzPts val="1800"/>
              <a:buChar char="●"/>
            </a:pPr>
            <a:r>
              <a:rPr lang="en-US" sz="1800" dirty="0" err="1"/>
              <a:t>Neuronas</a:t>
            </a:r>
            <a:r>
              <a:rPr lang="en-US" sz="1800" dirty="0"/>
              <a:t> de la </a:t>
            </a:r>
            <a:r>
              <a:rPr lang="en-US" sz="1800" dirty="0" err="1"/>
              <a:t>dopamina</a:t>
            </a:r>
            <a:endParaRPr lang="en-US" sz="1800" dirty="0"/>
          </a:p>
          <a:p>
            <a:pPr marL="109220" lvl="0" indent="0" algn="l" rtl="0">
              <a:spcBef>
                <a:spcPts val="0"/>
              </a:spcBef>
              <a:spcAft>
                <a:spcPts val="0"/>
              </a:spcAft>
              <a:buSzPts val="1800"/>
              <a:buNone/>
            </a:pPr>
            <a:endParaRPr lang="en-US" sz="1800" dirty="0"/>
          </a:p>
          <a:p>
            <a:pPr marL="731520" lvl="1" indent="-165100">
              <a:spcBef>
                <a:spcPts val="0"/>
              </a:spcBef>
              <a:buChar char="●"/>
            </a:pPr>
            <a:r>
              <a:rPr lang="en-US" sz="1600" dirty="0" err="1"/>
              <a:t>Producen</a:t>
            </a:r>
            <a:r>
              <a:rPr lang="en-US" sz="1600" dirty="0"/>
              <a:t> </a:t>
            </a:r>
            <a:r>
              <a:rPr lang="en-US" sz="1600" dirty="0" err="1"/>
              <a:t>sensaciones</a:t>
            </a:r>
            <a:r>
              <a:rPr lang="en-US" sz="1600" dirty="0"/>
              <a:t> de placer, </a:t>
            </a:r>
            <a:r>
              <a:rPr lang="en-US" sz="1600" dirty="0" err="1"/>
              <a:t>satisfacción</a:t>
            </a:r>
            <a:r>
              <a:rPr lang="en-US" sz="1600" dirty="0"/>
              <a:t> y </a:t>
            </a:r>
            <a:r>
              <a:rPr lang="en-US" sz="1600" dirty="0" err="1"/>
              <a:t>motivación</a:t>
            </a:r>
            <a:endParaRPr lang="en-US" sz="1600" dirty="0"/>
          </a:p>
          <a:p>
            <a:pPr marL="731520" lvl="1" indent="-165100">
              <a:spcBef>
                <a:spcPts val="0"/>
              </a:spcBef>
              <a:buChar char="●"/>
            </a:pPr>
            <a:endParaRPr sz="2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38"/>
          <p:cNvPicPr preferRelativeResize="0"/>
          <p:nvPr/>
        </p:nvPicPr>
        <p:blipFill>
          <a:blip r:embed="rId3">
            <a:alphaModFix/>
          </a:blip>
          <a:stretch>
            <a:fillRect/>
          </a:stretch>
        </p:blipFill>
        <p:spPr>
          <a:xfrm>
            <a:off x="1076588" y="0"/>
            <a:ext cx="6990822" cy="5143499"/>
          </a:xfrm>
          <a:prstGeom prst="rect">
            <a:avLst/>
          </a:prstGeom>
          <a:noFill/>
          <a:ln>
            <a:noFill/>
          </a:ln>
        </p:spPr>
      </p:pic>
      <p:sp>
        <p:nvSpPr>
          <p:cNvPr id="2" name="Rectangle 1">
            <a:extLst>
              <a:ext uri="{FF2B5EF4-FFF2-40B4-BE49-F238E27FC236}">
                <a16:creationId xmlns:a16="http://schemas.microsoft.com/office/drawing/2014/main" id="{8FAAA8E1-C3AA-2DF3-DA6A-089559CB2203}"/>
              </a:ext>
            </a:extLst>
          </p:cNvPr>
          <p:cNvSpPr/>
          <p:nvPr/>
        </p:nvSpPr>
        <p:spPr>
          <a:xfrm>
            <a:off x="1159299" y="57940"/>
            <a:ext cx="3209728" cy="1287626"/>
          </a:xfrm>
          <a:prstGeom prst="rect">
            <a:avLst/>
          </a:prstGeom>
          <a:solidFill>
            <a:srgbClr val="B80F00"/>
          </a:solidFill>
          <a:ln>
            <a:solidFill>
              <a:srgbClr val="C00000"/>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bg1"/>
                </a:solidFill>
              </a:rPr>
              <a:t>¡Se </a:t>
            </a:r>
            <a:r>
              <a:rPr lang="en-US" sz="2600" b="1" dirty="0" err="1">
                <a:solidFill>
                  <a:schemeClr val="bg1"/>
                </a:solidFill>
              </a:rPr>
              <a:t>Siente</a:t>
            </a:r>
            <a:r>
              <a:rPr lang="en-US" sz="2600" b="1" dirty="0">
                <a:solidFill>
                  <a:schemeClr val="bg1"/>
                </a:solidFill>
              </a:rPr>
              <a:t> Bien!</a:t>
            </a:r>
            <a:endParaRPr lang="en-US" sz="2600" dirty="0"/>
          </a:p>
        </p:txBody>
      </p:sp>
      <p:sp>
        <p:nvSpPr>
          <p:cNvPr id="6" name="Rectangle 5">
            <a:extLst>
              <a:ext uri="{FF2B5EF4-FFF2-40B4-BE49-F238E27FC236}">
                <a16:creationId xmlns:a16="http://schemas.microsoft.com/office/drawing/2014/main" id="{09993843-D528-EFEE-A5EB-057C80F46D31}"/>
              </a:ext>
            </a:extLst>
          </p:cNvPr>
          <p:cNvSpPr/>
          <p:nvPr/>
        </p:nvSpPr>
        <p:spPr>
          <a:xfrm>
            <a:off x="1159299" y="1806223"/>
            <a:ext cx="1233946" cy="4289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Base de </a:t>
            </a:r>
            <a:r>
              <a:rPr lang="en-US" sz="1200" dirty="0" err="1">
                <a:solidFill>
                  <a:schemeClr val="tx1"/>
                </a:solidFill>
              </a:rPr>
              <a:t>Referencia</a:t>
            </a:r>
            <a:endParaRPr lang="en-US" sz="1200" dirty="0">
              <a:solidFill>
                <a:schemeClr val="tx1"/>
              </a:solidFill>
            </a:endParaRPr>
          </a:p>
        </p:txBody>
      </p:sp>
      <p:sp>
        <p:nvSpPr>
          <p:cNvPr id="7" name="Rectangle 6">
            <a:extLst>
              <a:ext uri="{FF2B5EF4-FFF2-40B4-BE49-F238E27FC236}">
                <a16:creationId xmlns:a16="http://schemas.microsoft.com/office/drawing/2014/main" id="{15EDD155-8EEB-BBD1-F9BF-61466A19015C}"/>
              </a:ext>
            </a:extLst>
          </p:cNvPr>
          <p:cNvSpPr/>
          <p:nvPr/>
        </p:nvSpPr>
        <p:spPr>
          <a:xfrm>
            <a:off x="1159299" y="2303359"/>
            <a:ext cx="1233946" cy="2683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Comida</a:t>
            </a:r>
          </a:p>
        </p:txBody>
      </p:sp>
      <p:sp>
        <p:nvSpPr>
          <p:cNvPr id="8" name="Rectangle 7">
            <a:extLst>
              <a:ext uri="{FF2B5EF4-FFF2-40B4-BE49-F238E27FC236}">
                <a16:creationId xmlns:a16="http://schemas.microsoft.com/office/drawing/2014/main" id="{3D873EBA-3560-6332-6FA6-EF2C56696D72}"/>
              </a:ext>
            </a:extLst>
          </p:cNvPr>
          <p:cNvSpPr/>
          <p:nvPr/>
        </p:nvSpPr>
        <p:spPr>
          <a:xfrm>
            <a:off x="1159299" y="2639908"/>
            <a:ext cx="1233946" cy="2683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Video </a:t>
            </a:r>
            <a:r>
              <a:rPr lang="en-US" sz="1200" dirty="0" err="1">
                <a:solidFill>
                  <a:schemeClr val="tx1"/>
                </a:solidFill>
              </a:rPr>
              <a:t>Juegos</a:t>
            </a:r>
            <a:endParaRPr lang="en-US" sz="1200" dirty="0">
              <a:solidFill>
                <a:schemeClr val="tx1"/>
              </a:solidFill>
            </a:endParaRPr>
          </a:p>
        </p:txBody>
      </p:sp>
      <p:sp>
        <p:nvSpPr>
          <p:cNvPr id="9" name="Rectangle 8">
            <a:extLst>
              <a:ext uri="{FF2B5EF4-FFF2-40B4-BE49-F238E27FC236}">
                <a16:creationId xmlns:a16="http://schemas.microsoft.com/office/drawing/2014/main" id="{7F2BFDAC-F6D5-C6A2-745C-95D9FEF0D576}"/>
              </a:ext>
            </a:extLst>
          </p:cNvPr>
          <p:cNvSpPr/>
          <p:nvPr/>
        </p:nvSpPr>
        <p:spPr>
          <a:xfrm>
            <a:off x="1159299" y="2976141"/>
            <a:ext cx="1233946" cy="2683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Sexo</a:t>
            </a:r>
            <a:endParaRPr lang="en-US" sz="1200" dirty="0">
              <a:solidFill>
                <a:schemeClr val="tx1"/>
              </a:solidFill>
            </a:endParaRPr>
          </a:p>
        </p:txBody>
      </p:sp>
      <p:sp>
        <p:nvSpPr>
          <p:cNvPr id="10" name="Rectangle 9">
            <a:extLst>
              <a:ext uri="{FF2B5EF4-FFF2-40B4-BE49-F238E27FC236}">
                <a16:creationId xmlns:a16="http://schemas.microsoft.com/office/drawing/2014/main" id="{83EB78DF-348A-C421-5546-D95F812F6D44}"/>
              </a:ext>
            </a:extLst>
          </p:cNvPr>
          <p:cNvSpPr/>
          <p:nvPr/>
        </p:nvSpPr>
        <p:spPr>
          <a:xfrm>
            <a:off x="1159299" y="3283237"/>
            <a:ext cx="1233946" cy="2683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Cocaína</a:t>
            </a:r>
            <a:endParaRPr lang="en-US" sz="1200" dirty="0">
              <a:solidFill>
                <a:schemeClr val="tx1"/>
              </a:solidFill>
            </a:endParaRPr>
          </a:p>
        </p:txBody>
      </p:sp>
      <p:sp>
        <p:nvSpPr>
          <p:cNvPr id="11" name="Rectangle 10">
            <a:extLst>
              <a:ext uri="{FF2B5EF4-FFF2-40B4-BE49-F238E27FC236}">
                <a16:creationId xmlns:a16="http://schemas.microsoft.com/office/drawing/2014/main" id="{E60FD491-4EFA-6702-710A-087FB36784BA}"/>
              </a:ext>
            </a:extLst>
          </p:cNvPr>
          <p:cNvSpPr/>
          <p:nvPr/>
        </p:nvSpPr>
        <p:spPr>
          <a:xfrm>
            <a:off x="1219542" y="3602088"/>
            <a:ext cx="1233946" cy="2683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dirty="0">
                <a:solidFill>
                  <a:srgbClr val="000000"/>
                </a:solidFill>
              </a:rPr>
              <a:t>A</a:t>
            </a:r>
            <a:r>
              <a:rPr lang="es-ES" sz="1200" b="0" i="0" dirty="0">
                <a:solidFill>
                  <a:srgbClr val="000000"/>
                </a:solidFill>
                <a:effectLst/>
              </a:rPr>
              <a:t>nfetaminas</a:t>
            </a:r>
            <a:endParaRPr lang="en-US" sz="1200" dirty="0">
              <a:solidFill>
                <a:schemeClr val="tx1"/>
              </a:solidFill>
            </a:endParaRPr>
          </a:p>
        </p:txBody>
      </p:sp>
      <p:sp>
        <p:nvSpPr>
          <p:cNvPr id="12" name="Rectangle 11">
            <a:extLst>
              <a:ext uri="{FF2B5EF4-FFF2-40B4-BE49-F238E27FC236}">
                <a16:creationId xmlns:a16="http://schemas.microsoft.com/office/drawing/2014/main" id="{4755A532-8461-E550-7FB7-F2AD29711500}"/>
              </a:ext>
            </a:extLst>
          </p:cNvPr>
          <p:cNvSpPr/>
          <p:nvPr/>
        </p:nvSpPr>
        <p:spPr>
          <a:xfrm>
            <a:off x="1076588" y="3945054"/>
            <a:ext cx="1519855" cy="2683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b="0" i="0" dirty="0">
                <a:solidFill>
                  <a:srgbClr val="000000"/>
                </a:solidFill>
                <a:effectLst/>
              </a:rPr>
              <a:t>Metanfetaminas</a:t>
            </a:r>
            <a:endParaRPr lang="en-US" sz="1200" dirty="0">
              <a:solidFill>
                <a:schemeClr val="tx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3" name="Google Shape;293;p42"/>
          <p:cNvPicPr preferRelativeResize="0"/>
          <p:nvPr/>
        </p:nvPicPr>
        <p:blipFill>
          <a:blip r:embed="rId3">
            <a:alphaModFix amt="40000"/>
          </a:blip>
          <a:stretch>
            <a:fillRect/>
          </a:stretch>
        </p:blipFill>
        <p:spPr>
          <a:xfrm>
            <a:off x="444469" y="9172"/>
            <a:ext cx="8255061" cy="5134328"/>
          </a:xfrm>
          <a:prstGeom prst="rect">
            <a:avLst/>
          </a:prstGeom>
          <a:noFill/>
          <a:ln>
            <a:noFill/>
          </a:ln>
        </p:spPr>
      </p:pic>
      <p:sp>
        <p:nvSpPr>
          <p:cNvPr id="292" name="Google Shape;292;p42"/>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US" dirty="0" err="1"/>
              <a:t>Clasificación</a:t>
            </a:r>
            <a:r>
              <a:rPr lang="en-US" dirty="0"/>
              <a:t> de las Drogas y </a:t>
            </a:r>
            <a:r>
              <a:rPr lang="en-US" dirty="0" err="1"/>
              <a:t>Vías</a:t>
            </a:r>
            <a:r>
              <a:rPr lang="en-US" dirty="0"/>
              <a:t> de </a:t>
            </a:r>
            <a:r>
              <a:rPr lang="en-US" dirty="0" err="1"/>
              <a:t>Administración</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3"/>
          <p:cNvSpPr txBox="1">
            <a:spLocks noGrp="1"/>
          </p:cNvSpPr>
          <p:nvPr>
            <p:ph type="title"/>
          </p:nvPr>
        </p:nvSpPr>
        <p:spPr>
          <a:xfrm>
            <a:off x="5465352" y="372534"/>
            <a:ext cx="3455700" cy="90462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US" sz="3020" dirty="0" err="1"/>
              <a:t>Clasificación</a:t>
            </a:r>
            <a:r>
              <a:rPr lang="en-US" sz="3020" dirty="0"/>
              <a:t> de las Drogas </a:t>
            </a:r>
            <a:endParaRPr sz="3020" dirty="0"/>
          </a:p>
        </p:txBody>
      </p:sp>
      <p:pic>
        <p:nvPicPr>
          <p:cNvPr id="299" name="Google Shape;299;p43"/>
          <p:cNvPicPr preferRelativeResize="0"/>
          <p:nvPr/>
        </p:nvPicPr>
        <p:blipFill>
          <a:blip r:embed="rId3">
            <a:alphaModFix/>
          </a:blip>
          <a:stretch>
            <a:fillRect/>
          </a:stretch>
        </p:blipFill>
        <p:spPr>
          <a:xfrm>
            <a:off x="1" y="0"/>
            <a:ext cx="5237399" cy="5143501"/>
          </a:xfrm>
          <a:prstGeom prst="rect">
            <a:avLst/>
          </a:prstGeom>
          <a:noFill/>
          <a:ln>
            <a:noFill/>
          </a:ln>
        </p:spPr>
      </p:pic>
      <p:sp>
        <p:nvSpPr>
          <p:cNvPr id="300" name="Google Shape;300;p43"/>
          <p:cNvSpPr txBox="1"/>
          <p:nvPr/>
        </p:nvSpPr>
        <p:spPr>
          <a:xfrm>
            <a:off x="5851302" y="1373807"/>
            <a:ext cx="2987898" cy="3315493"/>
          </a:xfrm>
          <a:prstGeom prst="rect">
            <a:avLst/>
          </a:prstGeom>
          <a:noFill/>
          <a:ln>
            <a:noFill/>
          </a:ln>
        </p:spPr>
        <p:txBody>
          <a:bodyPr spcFirstLastPara="1" wrap="square" lIns="91425" tIns="91425" rIns="91425" bIns="91425" anchor="t" anchorCtr="0">
            <a:spAutoFit/>
          </a:bodyPr>
          <a:lstStyle/>
          <a:p>
            <a:pPr marL="457200" lvl="0" indent="-311150" algn="l" rtl="0">
              <a:spcBef>
                <a:spcPts val="0"/>
              </a:spcBef>
              <a:spcAft>
                <a:spcPts val="0"/>
              </a:spcAft>
              <a:buClr>
                <a:schemeClr val="dk1"/>
              </a:buClr>
              <a:buSzPts val="1300"/>
              <a:buFont typeface="Roboto"/>
              <a:buChar char="●"/>
            </a:pPr>
            <a:r>
              <a:rPr lang="en-US" sz="1300" dirty="0">
                <a:solidFill>
                  <a:schemeClr val="dk1"/>
                </a:solidFill>
                <a:latin typeface="Roboto"/>
                <a:ea typeface="Roboto"/>
                <a:cs typeface="Roboto"/>
                <a:sym typeface="Roboto"/>
              </a:rPr>
              <a:t>¿</a:t>
            </a:r>
            <a:r>
              <a:rPr lang="en-US" sz="1300" dirty="0" err="1">
                <a:solidFill>
                  <a:schemeClr val="dk1"/>
                </a:solidFill>
                <a:latin typeface="Roboto"/>
                <a:ea typeface="Roboto"/>
                <a:cs typeface="Roboto"/>
                <a:sym typeface="Roboto"/>
              </a:rPr>
              <a:t>Depresores</a:t>
            </a:r>
            <a:r>
              <a:rPr lang="en-US" sz="1300" dirty="0">
                <a:solidFill>
                  <a:schemeClr val="dk1"/>
                </a:solidFill>
                <a:latin typeface="Roboto"/>
                <a:ea typeface="Roboto"/>
                <a:cs typeface="Roboto"/>
                <a:sym typeface="Roboto"/>
              </a:rPr>
              <a:t> o </a:t>
            </a:r>
            <a:r>
              <a:rPr lang="en-US" sz="1300" dirty="0" err="1">
                <a:solidFill>
                  <a:schemeClr val="dk1"/>
                </a:solidFill>
                <a:latin typeface="Roboto"/>
                <a:ea typeface="Roboto"/>
                <a:cs typeface="Roboto"/>
                <a:sym typeface="Roboto"/>
              </a:rPr>
              <a:t>estimulantes</a:t>
            </a:r>
            <a:r>
              <a:rPr lang="en-US" sz="1300" dirty="0">
                <a:solidFill>
                  <a:schemeClr val="dk1"/>
                </a:solidFill>
                <a:latin typeface="Roboto"/>
                <a:ea typeface="Roboto"/>
                <a:cs typeface="Roboto"/>
                <a:sym typeface="Roboto"/>
              </a:rPr>
              <a:t>?</a:t>
            </a:r>
          </a:p>
          <a:p>
            <a:pPr marL="457200" lvl="0" indent="-311150" algn="l" rtl="0">
              <a:spcBef>
                <a:spcPts val="0"/>
              </a:spcBef>
              <a:spcAft>
                <a:spcPts val="0"/>
              </a:spcAft>
              <a:buClr>
                <a:schemeClr val="dk1"/>
              </a:buClr>
              <a:buSzPts val="1300"/>
              <a:buFont typeface="Roboto"/>
              <a:buChar char="●"/>
            </a:pPr>
            <a:r>
              <a:rPr lang="en-US" sz="1300" dirty="0" err="1">
                <a:solidFill>
                  <a:schemeClr val="dk1"/>
                </a:solidFill>
                <a:latin typeface="Roboto"/>
                <a:ea typeface="Roboto"/>
                <a:cs typeface="Roboto"/>
                <a:sym typeface="Roboto"/>
              </a:rPr>
              <a:t>Depresores</a:t>
            </a:r>
            <a:r>
              <a:rPr lang="en-US" sz="1300" dirty="0">
                <a:solidFill>
                  <a:schemeClr val="dk1"/>
                </a:solidFill>
                <a:latin typeface="Roboto"/>
                <a:ea typeface="Roboto"/>
                <a:cs typeface="Roboto"/>
                <a:sym typeface="Roboto"/>
              </a:rPr>
              <a:t> del SNC:</a:t>
            </a:r>
          </a:p>
          <a:p>
            <a:pPr marL="914400" lvl="1" indent="-311150" algn="l" rtl="0">
              <a:spcBef>
                <a:spcPts val="0"/>
              </a:spcBef>
              <a:spcAft>
                <a:spcPts val="0"/>
              </a:spcAft>
              <a:buClr>
                <a:schemeClr val="dk1"/>
              </a:buClr>
              <a:buSzPts val="1300"/>
              <a:buFont typeface="Roboto"/>
              <a:buChar char="○"/>
            </a:pPr>
            <a:r>
              <a:rPr lang="en-US" sz="1300" dirty="0">
                <a:solidFill>
                  <a:schemeClr val="dk1"/>
                </a:solidFill>
                <a:latin typeface="Roboto"/>
                <a:ea typeface="Roboto"/>
                <a:cs typeface="Roboto"/>
                <a:sym typeface="Roboto"/>
              </a:rPr>
              <a:t>Alcohol</a:t>
            </a:r>
          </a:p>
          <a:p>
            <a:pPr marL="457200" lvl="0" indent="-311150" algn="l" rtl="0">
              <a:lnSpc>
                <a:spcPct val="115000"/>
              </a:lnSpc>
              <a:spcBef>
                <a:spcPts val="0"/>
              </a:spcBef>
              <a:spcAft>
                <a:spcPts val="0"/>
              </a:spcAft>
              <a:buClr>
                <a:schemeClr val="dk1"/>
              </a:buClr>
              <a:buSzPts val="1300"/>
              <a:buFont typeface="Roboto"/>
              <a:buChar char="●"/>
            </a:pPr>
            <a:r>
              <a:rPr lang="en-US" sz="1300" dirty="0" err="1">
                <a:solidFill>
                  <a:schemeClr val="dk1"/>
                </a:solidFill>
                <a:latin typeface="Roboto"/>
                <a:ea typeface="Roboto"/>
                <a:cs typeface="Roboto"/>
                <a:sym typeface="Roboto"/>
              </a:rPr>
              <a:t>Estimulantes</a:t>
            </a:r>
            <a:r>
              <a:rPr lang="en-US" sz="1300" dirty="0">
                <a:solidFill>
                  <a:schemeClr val="dk1"/>
                </a:solidFill>
                <a:latin typeface="Roboto"/>
                <a:ea typeface="Roboto"/>
                <a:cs typeface="Roboto"/>
                <a:sym typeface="Roboto"/>
              </a:rPr>
              <a:t> del SNC:</a:t>
            </a:r>
          </a:p>
          <a:p>
            <a:pPr marL="914400" lvl="1" indent="-311150" algn="l" rtl="0">
              <a:lnSpc>
                <a:spcPct val="115000"/>
              </a:lnSpc>
              <a:spcBef>
                <a:spcPts val="0"/>
              </a:spcBef>
              <a:spcAft>
                <a:spcPts val="0"/>
              </a:spcAft>
              <a:buClr>
                <a:schemeClr val="dk1"/>
              </a:buClr>
              <a:buSzPts val="1300"/>
              <a:buFont typeface="Roboto"/>
              <a:buChar char="○"/>
            </a:pPr>
            <a:r>
              <a:rPr lang="en-US" sz="1300" dirty="0" err="1">
                <a:solidFill>
                  <a:schemeClr val="dk1"/>
                </a:solidFill>
                <a:latin typeface="Roboto"/>
                <a:ea typeface="Roboto"/>
                <a:cs typeface="Roboto"/>
                <a:sym typeface="Roboto"/>
              </a:rPr>
              <a:t>Nicotina</a:t>
            </a:r>
            <a:endParaRPr lang="en-US" sz="1300" dirty="0">
              <a:solidFill>
                <a:schemeClr val="dk1"/>
              </a:solidFill>
              <a:latin typeface="Roboto"/>
              <a:ea typeface="Roboto"/>
              <a:cs typeface="Roboto"/>
              <a:sym typeface="Roboto"/>
            </a:endParaRPr>
          </a:p>
          <a:p>
            <a:pPr marL="914400" lvl="1" indent="-311150" algn="l" rtl="0">
              <a:lnSpc>
                <a:spcPct val="115000"/>
              </a:lnSpc>
              <a:spcBef>
                <a:spcPts val="0"/>
              </a:spcBef>
              <a:spcAft>
                <a:spcPts val="0"/>
              </a:spcAft>
              <a:buClr>
                <a:schemeClr val="dk1"/>
              </a:buClr>
              <a:buSzPts val="1300"/>
              <a:buFont typeface="Roboto"/>
              <a:buChar char="○"/>
            </a:pPr>
            <a:r>
              <a:rPr lang="en-US" sz="1300" dirty="0" err="1">
                <a:solidFill>
                  <a:schemeClr val="dk1"/>
                </a:solidFill>
                <a:latin typeface="Roboto"/>
                <a:ea typeface="Roboto"/>
                <a:cs typeface="Roboto"/>
                <a:sym typeface="Roboto"/>
              </a:rPr>
              <a:t>Cafeína</a:t>
            </a:r>
            <a:endParaRPr lang="en-US" sz="1300" dirty="0">
              <a:solidFill>
                <a:schemeClr val="dk1"/>
              </a:solidFill>
              <a:latin typeface="Roboto"/>
              <a:ea typeface="Roboto"/>
              <a:cs typeface="Roboto"/>
              <a:sym typeface="Roboto"/>
            </a:endParaRPr>
          </a:p>
          <a:p>
            <a:pPr marL="914400" lvl="1" indent="-311150" algn="l" rtl="0">
              <a:lnSpc>
                <a:spcPct val="115000"/>
              </a:lnSpc>
              <a:spcBef>
                <a:spcPts val="0"/>
              </a:spcBef>
              <a:spcAft>
                <a:spcPts val="0"/>
              </a:spcAft>
              <a:buClr>
                <a:schemeClr val="dk1"/>
              </a:buClr>
              <a:buSzPts val="1300"/>
              <a:buFont typeface="Roboto"/>
              <a:buChar char="○"/>
            </a:pPr>
            <a:r>
              <a:rPr lang="en-US" sz="1300" dirty="0" err="1">
                <a:solidFill>
                  <a:schemeClr val="dk1"/>
                </a:solidFill>
                <a:latin typeface="Roboto"/>
                <a:ea typeface="Roboto"/>
                <a:cs typeface="Roboto"/>
                <a:sym typeface="Roboto"/>
              </a:rPr>
              <a:t>Cocaína</a:t>
            </a:r>
            <a:endParaRPr lang="en-US" sz="1300" dirty="0">
              <a:solidFill>
                <a:schemeClr val="dk1"/>
              </a:solidFill>
              <a:latin typeface="Roboto"/>
              <a:ea typeface="Roboto"/>
              <a:cs typeface="Roboto"/>
              <a:sym typeface="Roboto"/>
            </a:endParaRPr>
          </a:p>
          <a:p>
            <a:pPr marL="457200" lvl="0" indent="-311150" algn="l" rtl="0">
              <a:lnSpc>
                <a:spcPct val="115000"/>
              </a:lnSpc>
              <a:spcBef>
                <a:spcPts val="0"/>
              </a:spcBef>
              <a:spcAft>
                <a:spcPts val="0"/>
              </a:spcAft>
              <a:buClr>
                <a:schemeClr val="dk1"/>
              </a:buClr>
              <a:buSzPts val="1300"/>
              <a:buFont typeface="Roboto"/>
              <a:buChar char="●"/>
            </a:pPr>
            <a:r>
              <a:rPr lang="en-US" sz="1300" dirty="0" err="1">
                <a:solidFill>
                  <a:schemeClr val="dk1"/>
                </a:solidFill>
                <a:latin typeface="Roboto"/>
                <a:ea typeface="Roboto"/>
                <a:cs typeface="Roboto"/>
                <a:sym typeface="Roboto"/>
              </a:rPr>
              <a:t>Alucinógenos</a:t>
            </a:r>
            <a:r>
              <a:rPr lang="en-US" sz="1300" dirty="0">
                <a:solidFill>
                  <a:schemeClr val="dk1"/>
                </a:solidFill>
                <a:latin typeface="Roboto"/>
                <a:ea typeface="Roboto"/>
                <a:cs typeface="Roboto"/>
                <a:sym typeface="Roboto"/>
              </a:rPr>
              <a:t>:</a:t>
            </a:r>
          </a:p>
          <a:p>
            <a:pPr marL="914400" lvl="1" indent="-311150" algn="l" rtl="0">
              <a:lnSpc>
                <a:spcPct val="115000"/>
              </a:lnSpc>
              <a:spcBef>
                <a:spcPts val="0"/>
              </a:spcBef>
              <a:spcAft>
                <a:spcPts val="0"/>
              </a:spcAft>
              <a:buClr>
                <a:schemeClr val="dk1"/>
              </a:buClr>
              <a:buSzPts val="1300"/>
              <a:buFont typeface="Roboto"/>
              <a:buChar char="○"/>
            </a:pPr>
            <a:r>
              <a:rPr lang="en-US" sz="1300" dirty="0">
                <a:solidFill>
                  <a:schemeClr val="dk1"/>
                </a:solidFill>
                <a:latin typeface="Roboto"/>
                <a:ea typeface="Roboto"/>
                <a:cs typeface="Roboto"/>
                <a:sym typeface="Roboto"/>
              </a:rPr>
              <a:t>LSD</a:t>
            </a:r>
          </a:p>
          <a:p>
            <a:pPr marL="457200" lvl="0" indent="-311150" algn="l" rtl="0">
              <a:lnSpc>
                <a:spcPct val="115000"/>
              </a:lnSpc>
              <a:spcBef>
                <a:spcPts val="0"/>
              </a:spcBef>
              <a:spcAft>
                <a:spcPts val="0"/>
              </a:spcAft>
              <a:buClr>
                <a:schemeClr val="dk1"/>
              </a:buClr>
              <a:buSzPts val="1300"/>
              <a:buFont typeface="Roboto"/>
              <a:buChar char="●"/>
            </a:pPr>
            <a:r>
              <a:rPr lang="en-US" sz="1300" dirty="0" err="1">
                <a:solidFill>
                  <a:schemeClr val="dk1"/>
                </a:solidFill>
                <a:latin typeface="Roboto"/>
                <a:ea typeface="Roboto"/>
                <a:cs typeface="Roboto"/>
                <a:sym typeface="Roboto"/>
              </a:rPr>
              <a:t>Opiaceós</a:t>
            </a:r>
            <a:r>
              <a:rPr lang="en-US" sz="1300" dirty="0">
                <a:solidFill>
                  <a:schemeClr val="dk1"/>
                </a:solidFill>
                <a:latin typeface="Roboto"/>
                <a:ea typeface="Roboto"/>
                <a:cs typeface="Roboto"/>
                <a:sym typeface="Roboto"/>
              </a:rPr>
              <a:t>/</a:t>
            </a:r>
            <a:r>
              <a:rPr lang="en-US" sz="1300" dirty="0" err="1">
                <a:solidFill>
                  <a:schemeClr val="dk1"/>
                </a:solidFill>
                <a:latin typeface="Roboto"/>
                <a:ea typeface="Roboto"/>
                <a:cs typeface="Roboto"/>
                <a:sym typeface="Roboto"/>
              </a:rPr>
              <a:t>Opioides</a:t>
            </a:r>
            <a:r>
              <a:rPr lang="en-US" sz="1300" dirty="0">
                <a:solidFill>
                  <a:schemeClr val="dk1"/>
                </a:solidFill>
                <a:latin typeface="Roboto"/>
                <a:ea typeface="Roboto"/>
                <a:cs typeface="Roboto"/>
                <a:sym typeface="Roboto"/>
              </a:rPr>
              <a:t>:</a:t>
            </a:r>
          </a:p>
          <a:p>
            <a:pPr marL="914400" lvl="1" indent="-311150" algn="l" rtl="0">
              <a:lnSpc>
                <a:spcPct val="115000"/>
              </a:lnSpc>
              <a:spcBef>
                <a:spcPts val="0"/>
              </a:spcBef>
              <a:spcAft>
                <a:spcPts val="0"/>
              </a:spcAft>
              <a:buClr>
                <a:schemeClr val="dk1"/>
              </a:buClr>
              <a:buSzPts val="1300"/>
              <a:buFont typeface="Roboto"/>
              <a:buChar char="○"/>
            </a:pPr>
            <a:r>
              <a:rPr lang="en-US" sz="1300" dirty="0" err="1">
                <a:solidFill>
                  <a:schemeClr val="dk1"/>
                </a:solidFill>
                <a:latin typeface="Roboto"/>
                <a:ea typeface="Roboto"/>
                <a:cs typeface="Roboto"/>
                <a:sym typeface="Roboto"/>
              </a:rPr>
              <a:t>Heroína</a:t>
            </a:r>
            <a:endParaRPr lang="en-US" sz="1300" dirty="0">
              <a:solidFill>
                <a:schemeClr val="dk1"/>
              </a:solidFill>
              <a:latin typeface="Roboto"/>
              <a:ea typeface="Roboto"/>
              <a:cs typeface="Roboto"/>
              <a:sym typeface="Roboto"/>
            </a:endParaRPr>
          </a:p>
          <a:p>
            <a:pPr marL="914400" lvl="1" indent="-311150" algn="l" rtl="0">
              <a:lnSpc>
                <a:spcPct val="115000"/>
              </a:lnSpc>
              <a:spcBef>
                <a:spcPts val="0"/>
              </a:spcBef>
              <a:spcAft>
                <a:spcPts val="0"/>
              </a:spcAft>
              <a:buClr>
                <a:schemeClr val="dk1"/>
              </a:buClr>
              <a:buSzPts val="1300"/>
              <a:buFont typeface="Roboto"/>
              <a:buChar char="○"/>
            </a:pPr>
            <a:r>
              <a:rPr lang="en-US" sz="1300" dirty="0" err="1">
                <a:solidFill>
                  <a:schemeClr val="dk1"/>
                </a:solidFill>
                <a:latin typeface="Roboto"/>
                <a:ea typeface="Roboto"/>
                <a:cs typeface="Roboto"/>
                <a:sym typeface="Roboto"/>
              </a:rPr>
              <a:t>Morfina</a:t>
            </a:r>
            <a:endParaRPr lang="en-US" sz="1300" dirty="0">
              <a:solidFill>
                <a:schemeClr val="dk1"/>
              </a:solidFill>
              <a:latin typeface="Roboto"/>
              <a:ea typeface="Roboto"/>
              <a:cs typeface="Roboto"/>
              <a:sym typeface="Roboto"/>
            </a:endParaRPr>
          </a:p>
          <a:p>
            <a:pPr marL="457200" lvl="0" indent="-311150" algn="l" rtl="0">
              <a:lnSpc>
                <a:spcPct val="115000"/>
              </a:lnSpc>
              <a:spcBef>
                <a:spcPts val="0"/>
              </a:spcBef>
              <a:spcAft>
                <a:spcPts val="0"/>
              </a:spcAft>
              <a:buClr>
                <a:schemeClr val="dk1"/>
              </a:buClr>
              <a:buSzPts val="1300"/>
              <a:buFont typeface="Roboto"/>
              <a:buChar char="●"/>
            </a:pPr>
            <a:r>
              <a:rPr lang="en-US" sz="1300" dirty="0" err="1">
                <a:solidFill>
                  <a:schemeClr val="dk1"/>
                </a:solidFill>
                <a:latin typeface="Roboto"/>
                <a:ea typeface="Roboto"/>
                <a:cs typeface="Roboto"/>
                <a:sym typeface="Roboto"/>
              </a:rPr>
              <a:t>Cannabinoides</a:t>
            </a:r>
            <a:endParaRPr lang="en-US" sz="1300" dirty="0">
              <a:solidFill>
                <a:schemeClr val="dk1"/>
              </a:solidFill>
              <a:latin typeface="Roboto"/>
              <a:ea typeface="Roboto"/>
              <a:cs typeface="Roboto"/>
              <a:sym typeface="Roboto"/>
            </a:endParaRPr>
          </a:p>
          <a:p>
            <a:pPr marL="914400" lvl="1" indent="-311150" algn="l" rtl="0">
              <a:lnSpc>
                <a:spcPct val="115000"/>
              </a:lnSpc>
              <a:spcBef>
                <a:spcPts val="0"/>
              </a:spcBef>
              <a:spcAft>
                <a:spcPts val="0"/>
              </a:spcAft>
              <a:buClr>
                <a:schemeClr val="dk1"/>
              </a:buClr>
              <a:buSzPts val="1300"/>
              <a:buFont typeface="Roboto"/>
              <a:buChar char="○"/>
            </a:pPr>
            <a:r>
              <a:rPr lang="en-US" sz="1300" dirty="0">
                <a:solidFill>
                  <a:schemeClr val="dk1"/>
                </a:solidFill>
                <a:latin typeface="Roboto"/>
                <a:ea typeface="Roboto"/>
                <a:cs typeface="Roboto"/>
                <a:sym typeface="Roboto"/>
              </a:rPr>
              <a:t>Marihuana</a:t>
            </a:r>
          </a:p>
        </p:txBody>
      </p:sp>
      <p:sp>
        <p:nvSpPr>
          <p:cNvPr id="301" name="Google Shape;301;p43"/>
          <p:cNvSpPr txBox="1"/>
          <p:nvPr/>
        </p:nvSpPr>
        <p:spPr>
          <a:xfrm>
            <a:off x="49150" y="4589400"/>
            <a:ext cx="1991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00">
                <a:solidFill>
                  <a:srgbClr val="262626"/>
                </a:solidFill>
                <a:latin typeface="Roboto"/>
                <a:ea typeface="Roboto"/>
                <a:cs typeface="Roboto"/>
                <a:sym typeface="Roboto"/>
              </a:rPr>
              <a:t>The ADF interactive Drug Wheel is based on The Drugs Wheel by Mark Adley </a:t>
            </a:r>
            <a:r>
              <a:rPr lang="en" sz="500">
                <a:solidFill>
                  <a:schemeClr val="hlink"/>
                </a:solidFill>
                <a:uFill>
                  <a:noFill/>
                </a:uFill>
                <a:latin typeface="Roboto"/>
                <a:ea typeface="Roboto"/>
                <a:cs typeface="Roboto"/>
                <a:sym typeface="Roboto"/>
                <a:hlinkClick r:id="rId4"/>
              </a:rPr>
              <a:t>www.thedrugswheel.com</a:t>
            </a:r>
            <a:r>
              <a:rPr lang="en" sz="500">
                <a:solidFill>
                  <a:srgbClr val="262626"/>
                </a:solidFill>
                <a:latin typeface="Roboto"/>
                <a:ea typeface="Roboto"/>
                <a:cs typeface="Roboto"/>
                <a:sym typeface="Roboto"/>
              </a:rPr>
              <a:t> and is licensed under a </a:t>
            </a:r>
            <a:r>
              <a:rPr lang="en" sz="500">
                <a:solidFill>
                  <a:schemeClr val="hlink"/>
                </a:solidFill>
                <a:uFill>
                  <a:noFill/>
                </a:uFill>
                <a:latin typeface="Roboto"/>
                <a:ea typeface="Roboto"/>
                <a:cs typeface="Roboto"/>
                <a:sym typeface="Roboto"/>
                <a:hlinkClick r:id="rId5"/>
              </a:rPr>
              <a:t>Creative Commons Attribution-NonCommercial-ShareAlike 4.0 Unported License</a:t>
            </a:r>
            <a:r>
              <a:rPr lang="en" sz="500">
                <a:solidFill>
                  <a:srgbClr val="262626"/>
                </a:solidFill>
                <a:latin typeface="Roboto"/>
                <a:ea typeface="Roboto"/>
                <a:cs typeface="Roboto"/>
                <a:sym typeface="Roboto"/>
              </a:rPr>
              <a:t>.</a:t>
            </a:r>
            <a:endParaRPr sz="700">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46"/>
          <p:cNvSpPr txBox="1">
            <a:spLocks noGrp="1"/>
          </p:cNvSpPr>
          <p:nvPr>
            <p:ph type="title"/>
          </p:nvPr>
        </p:nvSpPr>
        <p:spPr>
          <a:xfrm>
            <a:off x="4425600" y="2150850"/>
            <a:ext cx="47184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US" dirty="0" err="1"/>
              <a:t>Retos</a:t>
            </a:r>
            <a:r>
              <a:rPr lang="en-US" dirty="0"/>
              <a:t> del SUD</a:t>
            </a:r>
            <a:endParaRPr dirty="0"/>
          </a:p>
        </p:txBody>
      </p:sp>
      <p:pic>
        <p:nvPicPr>
          <p:cNvPr id="411" name="Google Shape;411;p46"/>
          <p:cNvPicPr preferRelativeResize="0"/>
          <p:nvPr/>
        </p:nvPicPr>
        <p:blipFill>
          <a:blip r:embed="rId3">
            <a:alphaModFix/>
          </a:blip>
          <a:stretch>
            <a:fillRect/>
          </a:stretch>
        </p:blipFill>
        <p:spPr>
          <a:xfrm>
            <a:off x="0" y="76199"/>
            <a:ext cx="5359204" cy="49910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51"/>
          <p:cNvSpPr txBox="1">
            <a:spLocks noGrp="1"/>
          </p:cNvSpPr>
          <p:nvPr>
            <p:ph type="title"/>
          </p:nvPr>
        </p:nvSpPr>
        <p:spPr>
          <a:xfrm>
            <a:off x="457200" y="411475"/>
            <a:ext cx="8229600" cy="3714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Trauma</a:t>
            </a:r>
            <a:endParaRPr/>
          </a:p>
        </p:txBody>
      </p:sp>
      <p:sp>
        <p:nvSpPr>
          <p:cNvPr id="448" name="Google Shape;448;p51"/>
          <p:cNvSpPr txBox="1">
            <a:spLocks noGrp="1"/>
          </p:cNvSpPr>
          <p:nvPr>
            <p:ph type="body" idx="1"/>
          </p:nvPr>
        </p:nvSpPr>
        <p:spPr>
          <a:xfrm>
            <a:off x="150575" y="938663"/>
            <a:ext cx="8536225" cy="3029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sz="2400" dirty="0"/>
              <a:t>El trauma individual es </a:t>
            </a:r>
            <a:r>
              <a:rPr lang="en-US" sz="2400" dirty="0" err="1"/>
              <a:t>el</a:t>
            </a:r>
            <a:r>
              <a:rPr lang="en-US" sz="2400" dirty="0"/>
              <a:t> </a:t>
            </a:r>
            <a:r>
              <a:rPr lang="en-US" sz="2400" dirty="0" err="1"/>
              <a:t>resultado</a:t>
            </a:r>
            <a:r>
              <a:rPr lang="en-US" sz="2400" dirty="0"/>
              <a:t> de un </a:t>
            </a:r>
            <a:r>
              <a:rPr lang="en-US" sz="2400" dirty="0" err="1"/>
              <a:t>suceso</a:t>
            </a:r>
            <a:r>
              <a:rPr lang="en-US" sz="2400" dirty="0"/>
              <a:t>, </a:t>
            </a:r>
            <a:r>
              <a:rPr lang="en-US" sz="2400" dirty="0" err="1"/>
              <a:t>una</a:t>
            </a:r>
            <a:r>
              <a:rPr lang="en-US" sz="2400" dirty="0"/>
              <a:t> </a:t>
            </a:r>
            <a:r>
              <a:rPr lang="en-US" sz="2400" dirty="0" err="1"/>
              <a:t>serie</a:t>
            </a:r>
            <a:r>
              <a:rPr lang="en-US" sz="2400" dirty="0"/>
              <a:t> de </a:t>
            </a:r>
            <a:r>
              <a:rPr lang="en-US" sz="2400" dirty="0" err="1"/>
              <a:t>sucesos</a:t>
            </a:r>
            <a:r>
              <a:rPr lang="en-US" sz="2400" dirty="0"/>
              <a:t> o un conjunto de </a:t>
            </a:r>
            <a:r>
              <a:rPr lang="en-US" sz="2400" dirty="0" err="1"/>
              <a:t>circunstancias</a:t>
            </a:r>
            <a:r>
              <a:rPr lang="en-US" sz="2400" dirty="0"/>
              <a:t> que </a:t>
            </a:r>
            <a:r>
              <a:rPr lang="en-US" sz="2400" dirty="0" err="1"/>
              <a:t>una</a:t>
            </a:r>
            <a:r>
              <a:rPr lang="en-US" sz="2400" dirty="0"/>
              <a:t> persona </a:t>
            </a:r>
            <a:r>
              <a:rPr lang="en-US" sz="2400" dirty="0" err="1"/>
              <a:t>experimenta</a:t>
            </a:r>
            <a:r>
              <a:rPr lang="en-US" sz="2400" dirty="0"/>
              <a:t> </a:t>
            </a:r>
            <a:r>
              <a:rPr lang="en-US" sz="2400" dirty="0" err="1"/>
              <a:t>como</a:t>
            </a:r>
            <a:r>
              <a:rPr lang="en-US" sz="2400" dirty="0"/>
              <a:t> </a:t>
            </a:r>
            <a:r>
              <a:rPr lang="en-US" sz="2400" dirty="0" err="1"/>
              <a:t>física</a:t>
            </a:r>
            <a:r>
              <a:rPr lang="en-US" sz="2400" dirty="0"/>
              <a:t> o </a:t>
            </a:r>
            <a:r>
              <a:rPr lang="en-US" sz="2400" dirty="0" err="1"/>
              <a:t>emocionalmente</a:t>
            </a:r>
            <a:r>
              <a:rPr lang="en-US" sz="2400" dirty="0"/>
              <a:t> </a:t>
            </a:r>
            <a:r>
              <a:rPr lang="en-US" sz="2400" dirty="0" err="1"/>
              <a:t>dañinos</a:t>
            </a:r>
            <a:r>
              <a:rPr lang="en-US" sz="2400" dirty="0"/>
              <a:t> o que </a:t>
            </a:r>
            <a:r>
              <a:rPr lang="en-US" sz="2400" dirty="0" err="1"/>
              <a:t>ponen</a:t>
            </a:r>
            <a:r>
              <a:rPr lang="en-US" sz="2400" dirty="0"/>
              <a:t> </a:t>
            </a:r>
            <a:r>
              <a:rPr lang="en-US" sz="2400" dirty="0" err="1"/>
              <a:t>en</a:t>
            </a:r>
            <a:r>
              <a:rPr lang="en-US" sz="2400" dirty="0"/>
              <a:t> </a:t>
            </a:r>
            <a:r>
              <a:rPr lang="en-US" sz="2400" dirty="0" err="1"/>
              <a:t>peligro</a:t>
            </a:r>
            <a:r>
              <a:rPr lang="en-US" sz="2400" dirty="0"/>
              <a:t> </a:t>
            </a:r>
            <a:r>
              <a:rPr lang="en-US" sz="2400" dirty="0" err="1"/>
              <a:t>su</a:t>
            </a:r>
            <a:r>
              <a:rPr lang="en-US" sz="2400" dirty="0"/>
              <a:t> </a:t>
            </a:r>
            <a:r>
              <a:rPr lang="en-US" sz="2400" dirty="0" err="1"/>
              <a:t>vida</a:t>
            </a:r>
            <a:r>
              <a:rPr lang="en-US" sz="2400" dirty="0"/>
              <a:t> y que </a:t>
            </a:r>
            <a:r>
              <a:rPr lang="en-US" sz="2400" dirty="0" err="1"/>
              <a:t>tienen</a:t>
            </a:r>
            <a:r>
              <a:rPr lang="en-US" sz="2400" dirty="0"/>
              <a:t> </a:t>
            </a:r>
            <a:r>
              <a:rPr lang="en-US" sz="2400" dirty="0" err="1"/>
              <a:t>efectos</a:t>
            </a:r>
            <a:r>
              <a:rPr lang="en-US" sz="2400" dirty="0"/>
              <a:t> </a:t>
            </a:r>
            <a:r>
              <a:rPr lang="en-US" sz="2400" dirty="0" err="1"/>
              <a:t>adversos</a:t>
            </a:r>
            <a:r>
              <a:rPr lang="en-US" sz="2400" dirty="0"/>
              <a:t> </a:t>
            </a:r>
            <a:r>
              <a:rPr lang="en-US" sz="2400" dirty="0" err="1"/>
              <a:t>duraderos</a:t>
            </a:r>
            <a:r>
              <a:rPr lang="en-US" sz="2400" dirty="0"/>
              <a:t> </a:t>
            </a:r>
            <a:r>
              <a:rPr lang="en-US" sz="2400" dirty="0" err="1"/>
              <a:t>en</a:t>
            </a:r>
            <a:r>
              <a:rPr lang="en-US" sz="2400" dirty="0"/>
              <a:t> </a:t>
            </a:r>
            <a:r>
              <a:rPr lang="en-US" sz="2400" dirty="0" err="1"/>
              <a:t>el</a:t>
            </a:r>
            <a:r>
              <a:rPr lang="en-US" sz="2400" dirty="0"/>
              <a:t> </a:t>
            </a:r>
            <a:r>
              <a:rPr lang="en-US" sz="2400" dirty="0" err="1"/>
              <a:t>funcionamiento</a:t>
            </a:r>
            <a:r>
              <a:rPr lang="en-US" sz="2400" dirty="0"/>
              <a:t> y </a:t>
            </a:r>
            <a:r>
              <a:rPr lang="en-US" sz="2400" dirty="0" err="1"/>
              <a:t>el</a:t>
            </a:r>
            <a:r>
              <a:rPr lang="en-US" sz="2400" dirty="0"/>
              <a:t> </a:t>
            </a:r>
            <a:r>
              <a:rPr lang="en-US" sz="2400" dirty="0" err="1"/>
              <a:t>bienestar</a:t>
            </a:r>
            <a:r>
              <a:rPr lang="en-US" sz="2400" dirty="0"/>
              <a:t> mental, </a:t>
            </a:r>
            <a:r>
              <a:rPr lang="en-US" sz="2400" dirty="0" err="1"/>
              <a:t>físico</a:t>
            </a:r>
            <a:r>
              <a:rPr lang="en-US" sz="2400" dirty="0"/>
              <a:t>, social, </a:t>
            </a:r>
            <a:r>
              <a:rPr lang="en-US" sz="2400" dirty="0" err="1"/>
              <a:t>emocional</a:t>
            </a:r>
            <a:r>
              <a:rPr lang="en-US" sz="2400" dirty="0"/>
              <a:t> o </a:t>
            </a:r>
            <a:r>
              <a:rPr lang="en-US" sz="2400" dirty="0" err="1"/>
              <a:t>espiritual</a:t>
            </a:r>
            <a:r>
              <a:rPr lang="en-US" sz="2400" dirty="0"/>
              <a:t> de la persona.</a:t>
            </a:r>
            <a:endParaRPr sz="2400" dirty="0"/>
          </a:p>
        </p:txBody>
      </p:sp>
      <p:sp>
        <p:nvSpPr>
          <p:cNvPr id="449" name="Google Shape;449;p51"/>
          <p:cNvSpPr txBox="1"/>
          <p:nvPr/>
        </p:nvSpPr>
        <p:spPr>
          <a:xfrm>
            <a:off x="150575" y="4043579"/>
            <a:ext cx="5852660" cy="104641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Roboto"/>
                <a:ea typeface="Roboto"/>
                <a:cs typeface="Roboto"/>
                <a:sym typeface="Roboto"/>
              </a:rPr>
              <a:t>Substance Abuse and Mental Health Services Administration. SAMHSA’s Concept of Trauma and Guidance for a Trauma-Informed Approach. HHS Publication No. (SMA) 14-4884. Rockville, MD: Substance Abuse and Mental Health Services Administration, 2014.</a:t>
            </a:r>
            <a:endParaRPr dirty="0">
              <a:latin typeface="Roboto"/>
              <a:ea typeface="Roboto"/>
              <a:cs typeface="Roboto"/>
              <a:sym typeface="Roboto"/>
            </a:endParaRPr>
          </a:p>
        </p:txBody>
      </p:sp>
      <p:pic>
        <p:nvPicPr>
          <p:cNvPr id="450" name="Google Shape;450;p51"/>
          <p:cNvPicPr preferRelativeResize="0"/>
          <p:nvPr/>
        </p:nvPicPr>
        <p:blipFill>
          <a:blip r:embed="rId3">
            <a:alphaModFix/>
          </a:blip>
          <a:stretch>
            <a:fillRect/>
          </a:stretch>
        </p:blipFill>
        <p:spPr>
          <a:xfrm>
            <a:off x="5892800" y="3273778"/>
            <a:ext cx="3251200" cy="186972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52"/>
          <p:cNvSpPr txBox="1">
            <a:spLocks noGrp="1"/>
          </p:cNvSpPr>
          <p:nvPr>
            <p:ph type="title"/>
          </p:nvPr>
        </p:nvSpPr>
        <p:spPr>
          <a:xfrm>
            <a:off x="800100" y="226346"/>
            <a:ext cx="7543800" cy="1028700"/>
          </a:xfrm>
          <a:prstGeom prst="rect">
            <a:avLst/>
          </a:prstGeom>
          <a:noFill/>
          <a:ln>
            <a:noFill/>
          </a:ln>
        </p:spPr>
        <p:txBody>
          <a:bodyPr spcFirstLastPara="1" wrap="square" lIns="68575" tIns="34275" rIns="68575" bIns="34275" anchor="ctr" anchorCtr="0">
            <a:noAutofit/>
          </a:bodyPr>
          <a:lstStyle/>
          <a:p>
            <a:pPr marL="0" lvl="0" indent="0" rtl="0">
              <a:lnSpc>
                <a:spcPct val="90000"/>
              </a:lnSpc>
              <a:spcBef>
                <a:spcPts val="0"/>
              </a:spcBef>
              <a:spcAft>
                <a:spcPts val="0"/>
              </a:spcAft>
              <a:buSzPts val="1400"/>
              <a:buNone/>
            </a:pPr>
            <a:r>
              <a:rPr lang="en-US" dirty="0" err="1"/>
              <a:t>Experiencias</a:t>
            </a:r>
            <a:r>
              <a:rPr lang="en-US" dirty="0"/>
              <a:t> </a:t>
            </a:r>
            <a:r>
              <a:rPr lang="en-US" dirty="0" err="1"/>
              <a:t>Adversas</a:t>
            </a:r>
            <a:r>
              <a:rPr lang="en-US" dirty="0"/>
              <a:t> </a:t>
            </a:r>
            <a:r>
              <a:rPr lang="en-US" dirty="0" err="1"/>
              <a:t>en</a:t>
            </a:r>
            <a:r>
              <a:rPr lang="en-US" dirty="0"/>
              <a:t> la </a:t>
            </a:r>
            <a:r>
              <a:rPr lang="en-US" dirty="0" err="1"/>
              <a:t>Infancia</a:t>
            </a:r>
            <a:endParaRPr dirty="0"/>
          </a:p>
        </p:txBody>
      </p:sp>
      <p:pic>
        <p:nvPicPr>
          <p:cNvPr id="457" name="Google Shape;457;p52"/>
          <p:cNvPicPr preferRelativeResize="0"/>
          <p:nvPr/>
        </p:nvPicPr>
        <p:blipFill rotWithShape="1">
          <a:blip r:embed="rId3">
            <a:alphaModFix/>
          </a:blip>
          <a:srcRect/>
          <a:stretch/>
        </p:blipFill>
        <p:spPr>
          <a:xfrm>
            <a:off x="2137374" y="1058981"/>
            <a:ext cx="4869251" cy="3609544"/>
          </a:xfrm>
          <a:prstGeom prst="rect">
            <a:avLst/>
          </a:prstGeom>
          <a:noFill/>
          <a:ln>
            <a:noFill/>
          </a:ln>
        </p:spPr>
      </p:pic>
      <p:sp>
        <p:nvSpPr>
          <p:cNvPr id="458" name="Google Shape;458;p52"/>
          <p:cNvSpPr txBox="1"/>
          <p:nvPr/>
        </p:nvSpPr>
        <p:spPr>
          <a:xfrm>
            <a:off x="135700" y="4668525"/>
            <a:ext cx="3961200" cy="3078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venir"/>
                <a:ea typeface="Avenir"/>
                <a:cs typeface="Avenir"/>
                <a:sym typeface="Avenir"/>
              </a:rPr>
              <a:t>Centers for Disease Control and Prevention, 2019</a:t>
            </a:r>
            <a:endParaRPr sz="1100" b="0" i="0" u="none" strike="noStrike" cap="none">
              <a:solidFill>
                <a:srgbClr val="000000"/>
              </a:solidFill>
              <a:latin typeface="Avenir"/>
              <a:ea typeface="Avenir"/>
              <a:cs typeface="Avenir"/>
              <a:sym typeface="Avenir"/>
            </a:endParaRPr>
          </a:p>
        </p:txBody>
      </p:sp>
      <p:sp>
        <p:nvSpPr>
          <p:cNvPr id="2" name="Rectangle 1">
            <a:extLst>
              <a:ext uri="{FF2B5EF4-FFF2-40B4-BE49-F238E27FC236}">
                <a16:creationId xmlns:a16="http://schemas.microsoft.com/office/drawing/2014/main" id="{BA069D3A-FD80-2CB3-51B1-E7F9E74BBCC2}"/>
              </a:ext>
            </a:extLst>
          </p:cNvPr>
          <p:cNvSpPr/>
          <p:nvPr/>
        </p:nvSpPr>
        <p:spPr>
          <a:xfrm>
            <a:off x="2312895" y="1205248"/>
            <a:ext cx="903641" cy="2036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ABUSO</a:t>
            </a:r>
          </a:p>
        </p:txBody>
      </p:sp>
      <p:sp>
        <p:nvSpPr>
          <p:cNvPr id="3" name="Rectangle 2">
            <a:extLst>
              <a:ext uri="{FF2B5EF4-FFF2-40B4-BE49-F238E27FC236}">
                <a16:creationId xmlns:a16="http://schemas.microsoft.com/office/drawing/2014/main" id="{27A4A714-80F3-C1BE-D995-52E2FEF0BC59}"/>
              </a:ext>
            </a:extLst>
          </p:cNvPr>
          <p:cNvSpPr/>
          <p:nvPr/>
        </p:nvSpPr>
        <p:spPr>
          <a:xfrm>
            <a:off x="3485477" y="1194490"/>
            <a:ext cx="1052196" cy="2036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NEGLIGENCIA</a:t>
            </a:r>
          </a:p>
        </p:txBody>
      </p:sp>
      <p:sp>
        <p:nvSpPr>
          <p:cNvPr id="4" name="Rectangle 3">
            <a:extLst>
              <a:ext uri="{FF2B5EF4-FFF2-40B4-BE49-F238E27FC236}">
                <a16:creationId xmlns:a16="http://schemas.microsoft.com/office/drawing/2014/main" id="{40D55531-CF11-81E1-5449-090E091A6A86}"/>
              </a:ext>
            </a:extLst>
          </p:cNvPr>
          <p:cNvSpPr/>
          <p:nvPr/>
        </p:nvSpPr>
        <p:spPr>
          <a:xfrm>
            <a:off x="4806614" y="1194490"/>
            <a:ext cx="2051386" cy="2036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DISFUNCIÓN DEL HOGAR</a:t>
            </a:r>
          </a:p>
        </p:txBody>
      </p:sp>
      <p:sp>
        <p:nvSpPr>
          <p:cNvPr id="5" name="Rectangle 4">
            <a:extLst>
              <a:ext uri="{FF2B5EF4-FFF2-40B4-BE49-F238E27FC236}">
                <a16:creationId xmlns:a16="http://schemas.microsoft.com/office/drawing/2014/main" id="{8C2BB48F-7BCC-F7DC-BF4F-643CFADA671B}"/>
              </a:ext>
            </a:extLst>
          </p:cNvPr>
          <p:cNvSpPr/>
          <p:nvPr/>
        </p:nvSpPr>
        <p:spPr>
          <a:xfrm>
            <a:off x="2238617" y="2304320"/>
            <a:ext cx="1047844" cy="1430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err="1">
                <a:solidFill>
                  <a:schemeClr val="tx1"/>
                </a:solidFill>
              </a:rPr>
              <a:t>Físico</a:t>
            </a:r>
            <a:endParaRPr lang="en-US" sz="1000" dirty="0">
              <a:solidFill>
                <a:schemeClr val="tx1"/>
              </a:solidFill>
            </a:endParaRPr>
          </a:p>
        </p:txBody>
      </p:sp>
      <p:sp>
        <p:nvSpPr>
          <p:cNvPr id="6" name="Rectangle 5">
            <a:extLst>
              <a:ext uri="{FF2B5EF4-FFF2-40B4-BE49-F238E27FC236}">
                <a16:creationId xmlns:a16="http://schemas.microsoft.com/office/drawing/2014/main" id="{1924993F-E6B6-7BD8-DBC8-D6E61084CFB9}"/>
              </a:ext>
            </a:extLst>
          </p:cNvPr>
          <p:cNvSpPr/>
          <p:nvPr/>
        </p:nvSpPr>
        <p:spPr>
          <a:xfrm>
            <a:off x="3485477" y="2304320"/>
            <a:ext cx="1047844" cy="1430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err="1">
                <a:solidFill>
                  <a:schemeClr val="tx1"/>
                </a:solidFill>
              </a:rPr>
              <a:t>Físico</a:t>
            </a:r>
            <a:endParaRPr lang="en-US" sz="1000" dirty="0">
              <a:solidFill>
                <a:schemeClr val="tx1"/>
              </a:solidFill>
            </a:endParaRPr>
          </a:p>
        </p:txBody>
      </p:sp>
      <p:sp>
        <p:nvSpPr>
          <p:cNvPr id="7" name="Rectangle 6">
            <a:extLst>
              <a:ext uri="{FF2B5EF4-FFF2-40B4-BE49-F238E27FC236}">
                <a16:creationId xmlns:a16="http://schemas.microsoft.com/office/drawing/2014/main" id="{4426F8BD-92B8-6D80-92A3-1B2C44CD2AAC}"/>
              </a:ext>
            </a:extLst>
          </p:cNvPr>
          <p:cNvSpPr/>
          <p:nvPr/>
        </p:nvSpPr>
        <p:spPr>
          <a:xfrm>
            <a:off x="2238617" y="3332751"/>
            <a:ext cx="1047844" cy="1430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err="1">
                <a:solidFill>
                  <a:schemeClr val="tx1"/>
                </a:solidFill>
              </a:rPr>
              <a:t>Emocional</a:t>
            </a:r>
            <a:endParaRPr lang="en-US" sz="1000" dirty="0">
              <a:solidFill>
                <a:schemeClr val="tx1"/>
              </a:solidFill>
            </a:endParaRPr>
          </a:p>
        </p:txBody>
      </p:sp>
      <p:sp>
        <p:nvSpPr>
          <p:cNvPr id="8" name="Rectangle 7">
            <a:extLst>
              <a:ext uri="{FF2B5EF4-FFF2-40B4-BE49-F238E27FC236}">
                <a16:creationId xmlns:a16="http://schemas.microsoft.com/office/drawing/2014/main" id="{6C88671C-403D-E872-4529-BFF9CAF81B49}"/>
              </a:ext>
            </a:extLst>
          </p:cNvPr>
          <p:cNvSpPr/>
          <p:nvPr/>
        </p:nvSpPr>
        <p:spPr>
          <a:xfrm>
            <a:off x="3485477" y="3351821"/>
            <a:ext cx="1047844" cy="1430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err="1">
                <a:solidFill>
                  <a:schemeClr val="tx1"/>
                </a:solidFill>
              </a:rPr>
              <a:t>Emocional</a:t>
            </a:r>
            <a:endParaRPr lang="en-US" sz="1000" dirty="0">
              <a:solidFill>
                <a:schemeClr val="tx1"/>
              </a:solidFill>
            </a:endParaRPr>
          </a:p>
        </p:txBody>
      </p:sp>
      <p:sp>
        <p:nvSpPr>
          <p:cNvPr id="9" name="Rectangle 8">
            <a:extLst>
              <a:ext uri="{FF2B5EF4-FFF2-40B4-BE49-F238E27FC236}">
                <a16:creationId xmlns:a16="http://schemas.microsoft.com/office/drawing/2014/main" id="{B0A70955-DCD6-A62A-EADF-664DCB0E8D82}"/>
              </a:ext>
            </a:extLst>
          </p:cNvPr>
          <p:cNvSpPr/>
          <p:nvPr/>
        </p:nvSpPr>
        <p:spPr>
          <a:xfrm>
            <a:off x="2238617" y="4391420"/>
            <a:ext cx="1047844" cy="1430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Sexual</a:t>
            </a:r>
          </a:p>
        </p:txBody>
      </p:sp>
      <p:sp>
        <p:nvSpPr>
          <p:cNvPr id="10" name="Rectangle 9">
            <a:extLst>
              <a:ext uri="{FF2B5EF4-FFF2-40B4-BE49-F238E27FC236}">
                <a16:creationId xmlns:a16="http://schemas.microsoft.com/office/drawing/2014/main" id="{5891340E-E5ED-11C9-6454-3A4428F9B3B2}"/>
              </a:ext>
            </a:extLst>
          </p:cNvPr>
          <p:cNvSpPr/>
          <p:nvPr/>
        </p:nvSpPr>
        <p:spPr>
          <a:xfrm>
            <a:off x="4668286" y="2304320"/>
            <a:ext cx="1239697" cy="1430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err="1">
                <a:solidFill>
                  <a:schemeClr val="tx1"/>
                </a:solidFill>
              </a:rPr>
              <a:t>Trastornos</a:t>
            </a:r>
            <a:r>
              <a:rPr lang="en-US" sz="900" dirty="0">
                <a:solidFill>
                  <a:schemeClr val="tx1"/>
                </a:solidFill>
              </a:rPr>
              <a:t> </a:t>
            </a:r>
            <a:r>
              <a:rPr lang="en-US" sz="900" dirty="0" err="1">
                <a:solidFill>
                  <a:schemeClr val="tx1"/>
                </a:solidFill>
              </a:rPr>
              <a:t>Mentales</a:t>
            </a:r>
            <a:endParaRPr lang="en-US" sz="900" dirty="0">
              <a:solidFill>
                <a:schemeClr val="tx1"/>
              </a:solidFill>
            </a:endParaRPr>
          </a:p>
        </p:txBody>
      </p:sp>
      <p:sp>
        <p:nvSpPr>
          <p:cNvPr id="11" name="Rectangle 10">
            <a:extLst>
              <a:ext uri="{FF2B5EF4-FFF2-40B4-BE49-F238E27FC236}">
                <a16:creationId xmlns:a16="http://schemas.microsoft.com/office/drawing/2014/main" id="{8747C873-6D9D-55E7-7CC9-D0D2AD382826}"/>
              </a:ext>
            </a:extLst>
          </p:cNvPr>
          <p:cNvSpPr/>
          <p:nvPr/>
        </p:nvSpPr>
        <p:spPr>
          <a:xfrm>
            <a:off x="4668286" y="3332750"/>
            <a:ext cx="1239697" cy="1430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Madre </a:t>
            </a:r>
            <a:r>
              <a:rPr lang="en-US" sz="900" dirty="0" err="1">
                <a:solidFill>
                  <a:schemeClr val="tx1"/>
                </a:solidFill>
              </a:rPr>
              <a:t>tratada</a:t>
            </a:r>
            <a:r>
              <a:rPr lang="en-US" sz="900" dirty="0">
                <a:solidFill>
                  <a:schemeClr val="tx1"/>
                </a:solidFill>
              </a:rPr>
              <a:t> </a:t>
            </a:r>
            <a:r>
              <a:rPr lang="en-US" sz="900" dirty="0" err="1">
                <a:solidFill>
                  <a:schemeClr val="tx1"/>
                </a:solidFill>
              </a:rPr>
              <a:t>violentamente</a:t>
            </a:r>
            <a:endParaRPr lang="en-US" sz="900" dirty="0">
              <a:solidFill>
                <a:schemeClr val="tx1"/>
              </a:solidFill>
            </a:endParaRPr>
          </a:p>
        </p:txBody>
      </p:sp>
      <p:sp>
        <p:nvSpPr>
          <p:cNvPr id="12" name="Rectangle 11">
            <a:extLst>
              <a:ext uri="{FF2B5EF4-FFF2-40B4-BE49-F238E27FC236}">
                <a16:creationId xmlns:a16="http://schemas.microsoft.com/office/drawing/2014/main" id="{69D6CBBA-CF5E-CBB8-713E-4752C3BCB0CC}"/>
              </a:ext>
            </a:extLst>
          </p:cNvPr>
          <p:cNvSpPr/>
          <p:nvPr/>
        </p:nvSpPr>
        <p:spPr>
          <a:xfrm>
            <a:off x="4764212" y="4391420"/>
            <a:ext cx="1047844" cy="1430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err="1">
                <a:solidFill>
                  <a:schemeClr val="tx1"/>
                </a:solidFill>
              </a:rPr>
              <a:t>Divorcio</a:t>
            </a:r>
            <a:endParaRPr lang="en-US" sz="1000" dirty="0">
              <a:solidFill>
                <a:schemeClr val="tx1"/>
              </a:solidFill>
            </a:endParaRPr>
          </a:p>
        </p:txBody>
      </p:sp>
      <p:sp>
        <p:nvSpPr>
          <p:cNvPr id="13" name="Rectangle 12">
            <a:extLst>
              <a:ext uri="{FF2B5EF4-FFF2-40B4-BE49-F238E27FC236}">
                <a16:creationId xmlns:a16="http://schemas.microsoft.com/office/drawing/2014/main" id="{9D8D23E8-A912-25CA-4F9D-5605AA00F6E8}"/>
              </a:ext>
            </a:extLst>
          </p:cNvPr>
          <p:cNvSpPr/>
          <p:nvPr/>
        </p:nvSpPr>
        <p:spPr>
          <a:xfrm>
            <a:off x="5907983" y="3346766"/>
            <a:ext cx="1047844" cy="1430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err="1">
                <a:solidFill>
                  <a:schemeClr val="tx1"/>
                </a:solidFill>
              </a:rPr>
              <a:t>Abuso</a:t>
            </a:r>
            <a:r>
              <a:rPr lang="en-US" sz="900" dirty="0">
                <a:solidFill>
                  <a:schemeClr val="tx1"/>
                </a:solidFill>
              </a:rPr>
              <a:t> de </a:t>
            </a:r>
            <a:r>
              <a:rPr lang="en-US" sz="900" dirty="0" err="1">
                <a:solidFill>
                  <a:schemeClr val="tx1"/>
                </a:solidFill>
              </a:rPr>
              <a:t>Sustancias</a:t>
            </a:r>
            <a:endParaRPr lang="en-US" sz="900" dirty="0">
              <a:solidFill>
                <a:schemeClr val="tx1"/>
              </a:solidFill>
            </a:endParaRPr>
          </a:p>
        </p:txBody>
      </p:sp>
      <p:sp>
        <p:nvSpPr>
          <p:cNvPr id="14" name="Rectangle 13">
            <a:extLst>
              <a:ext uri="{FF2B5EF4-FFF2-40B4-BE49-F238E27FC236}">
                <a16:creationId xmlns:a16="http://schemas.microsoft.com/office/drawing/2014/main" id="{8D5AD457-2E38-01B5-9C5C-241726F71365}"/>
              </a:ext>
            </a:extLst>
          </p:cNvPr>
          <p:cNvSpPr/>
          <p:nvPr/>
        </p:nvSpPr>
        <p:spPr>
          <a:xfrm>
            <a:off x="5778334" y="2302063"/>
            <a:ext cx="1239697" cy="14979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Familiar </a:t>
            </a:r>
            <a:r>
              <a:rPr lang="en-US" sz="900" dirty="0" err="1">
                <a:solidFill>
                  <a:schemeClr val="tx1"/>
                </a:solidFill>
              </a:rPr>
              <a:t>encarcelado</a:t>
            </a:r>
            <a:endParaRPr lang="en-US" sz="900" dirty="0">
              <a:solidFill>
                <a:schemeClr val="tx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53"/>
          <p:cNvSpPr txBox="1">
            <a:spLocks noGrp="1"/>
          </p:cNvSpPr>
          <p:nvPr>
            <p:ph type="title"/>
          </p:nvPr>
        </p:nvSpPr>
        <p:spPr>
          <a:xfrm>
            <a:off x="282794" y="1455644"/>
            <a:ext cx="2339383" cy="2232211"/>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400"/>
              <a:buNone/>
            </a:pPr>
            <a:r>
              <a:rPr lang="en-US" dirty="0"/>
              <a:t>Las ACE son </a:t>
            </a:r>
            <a:r>
              <a:rPr lang="en-US" dirty="0" err="1"/>
              <a:t>comunes</a:t>
            </a:r>
            <a:r>
              <a:rPr lang="en-US" dirty="0"/>
              <a:t> y se </a:t>
            </a:r>
            <a:r>
              <a:rPr lang="en-US" dirty="0" err="1"/>
              <a:t>agrupan</a:t>
            </a:r>
            <a:endParaRPr lang="en-US" dirty="0"/>
          </a:p>
        </p:txBody>
      </p:sp>
      <p:pic>
        <p:nvPicPr>
          <p:cNvPr id="466" name="Google Shape;466;p53"/>
          <p:cNvPicPr preferRelativeResize="0"/>
          <p:nvPr/>
        </p:nvPicPr>
        <p:blipFill rotWithShape="1">
          <a:blip r:embed="rId3">
            <a:alphaModFix/>
          </a:blip>
          <a:srcRect t="15155"/>
          <a:stretch/>
        </p:blipFill>
        <p:spPr>
          <a:xfrm>
            <a:off x="2753900" y="0"/>
            <a:ext cx="6390100" cy="5143501"/>
          </a:xfrm>
          <a:prstGeom prst="rect">
            <a:avLst/>
          </a:prstGeom>
          <a:noFill/>
          <a:ln>
            <a:noFill/>
          </a:ln>
        </p:spPr>
      </p:pic>
      <p:sp>
        <p:nvSpPr>
          <p:cNvPr id="467" name="Google Shape;467;p53"/>
          <p:cNvSpPr txBox="1"/>
          <p:nvPr/>
        </p:nvSpPr>
        <p:spPr>
          <a:xfrm>
            <a:off x="2753900" y="4734500"/>
            <a:ext cx="3961200" cy="3078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venir"/>
                <a:ea typeface="Avenir"/>
                <a:cs typeface="Avenir"/>
                <a:sym typeface="Avenir"/>
              </a:rPr>
              <a:t>Centers for Disease Control and Prevention, 2019</a:t>
            </a:r>
            <a:endParaRPr sz="1100" b="0" i="0" u="none" strike="noStrike" cap="none">
              <a:solidFill>
                <a:srgbClr val="000000"/>
              </a:solidFill>
              <a:latin typeface="Avenir"/>
              <a:ea typeface="Avenir"/>
              <a:cs typeface="Avenir"/>
              <a:sym typeface="Aveni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5" name="Picture 4" descr="A graph of a number of individuals&#10;&#10;Description automatically generated">
            <a:extLst>
              <a:ext uri="{FF2B5EF4-FFF2-40B4-BE49-F238E27FC236}">
                <a16:creationId xmlns:a16="http://schemas.microsoft.com/office/drawing/2014/main" id="{2AEDCA4E-30C9-FAAF-50B4-B99F99C22BDC}"/>
              </a:ext>
            </a:extLst>
          </p:cNvPr>
          <p:cNvPicPr>
            <a:picLocks noChangeAspect="1"/>
          </p:cNvPicPr>
          <p:nvPr/>
        </p:nvPicPr>
        <p:blipFill>
          <a:blip r:embed="rId3"/>
          <a:stretch>
            <a:fillRect/>
          </a:stretch>
        </p:blipFill>
        <p:spPr>
          <a:xfrm>
            <a:off x="774700" y="69850"/>
            <a:ext cx="7594600" cy="5003800"/>
          </a:xfrm>
          <a:prstGeom prst="rect">
            <a:avLst/>
          </a:prstGeom>
        </p:spPr>
      </p:pic>
      <p:pic>
        <p:nvPicPr>
          <p:cNvPr id="3" name="Picture 2">
            <a:extLst>
              <a:ext uri="{FF2B5EF4-FFF2-40B4-BE49-F238E27FC236}">
                <a16:creationId xmlns:a16="http://schemas.microsoft.com/office/drawing/2014/main" id="{7F6472C6-C5FE-5816-A4EF-9C9AC5B1DA93}"/>
              </a:ext>
            </a:extLst>
          </p:cNvPr>
          <p:cNvPicPr>
            <a:picLocks noChangeAspect="1"/>
          </p:cNvPicPr>
          <p:nvPr/>
        </p:nvPicPr>
        <p:blipFill>
          <a:blip r:embed="rId4"/>
          <a:stretch>
            <a:fillRect/>
          </a:stretch>
        </p:blipFill>
        <p:spPr>
          <a:xfrm>
            <a:off x="1398493" y="4545106"/>
            <a:ext cx="6642847" cy="52854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8"/>
          <p:cNvSpPr/>
          <p:nvPr/>
        </p:nvSpPr>
        <p:spPr>
          <a:xfrm>
            <a:off x="410475" y="1130900"/>
            <a:ext cx="8343600" cy="2898600"/>
          </a:xfrm>
          <a:prstGeom prst="snip1Rect">
            <a:avLst>
              <a:gd name="adj" fmla="val 16667"/>
            </a:avLst>
          </a:prstGeom>
          <a:solidFill>
            <a:schemeClr val="lt1"/>
          </a:solidFill>
          <a:ln w="28575" cap="flat" cmpd="sng">
            <a:solidFill>
              <a:srgbClr val="FF82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accent1"/>
              </a:highlight>
            </a:endParaRPr>
          </a:p>
        </p:txBody>
      </p:sp>
      <p:sp>
        <p:nvSpPr>
          <p:cNvPr id="187" name="Google Shape;187;p28"/>
          <p:cNvSpPr txBox="1">
            <a:spLocks noGrp="1"/>
          </p:cNvSpPr>
          <p:nvPr>
            <p:ph type="title"/>
          </p:nvPr>
        </p:nvSpPr>
        <p:spPr>
          <a:xfrm>
            <a:off x="467475" y="411475"/>
            <a:ext cx="8229600" cy="3714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US" dirty="0" err="1"/>
              <a:t>Agradecimiento</a:t>
            </a:r>
            <a:r>
              <a:rPr lang="en-US" dirty="0"/>
              <a:t> + </a:t>
            </a:r>
            <a:r>
              <a:rPr lang="en-US" dirty="0" err="1"/>
              <a:t>Descargo</a:t>
            </a:r>
            <a:r>
              <a:rPr lang="en-US" dirty="0"/>
              <a:t> de </a:t>
            </a:r>
            <a:r>
              <a:rPr lang="en-US" dirty="0" err="1"/>
              <a:t>Responsabilidad</a:t>
            </a:r>
            <a:endParaRPr dirty="0"/>
          </a:p>
        </p:txBody>
      </p:sp>
      <p:sp>
        <p:nvSpPr>
          <p:cNvPr id="188" name="Google Shape;188;p28"/>
          <p:cNvSpPr txBox="1">
            <a:spLocks noGrp="1"/>
          </p:cNvSpPr>
          <p:nvPr>
            <p:ph type="body" idx="1"/>
          </p:nvPr>
        </p:nvSpPr>
        <p:spPr>
          <a:xfrm>
            <a:off x="457200" y="1247950"/>
            <a:ext cx="8229600" cy="3029100"/>
          </a:xfrm>
          <a:prstGeom prst="rect">
            <a:avLst/>
          </a:prstGeom>
        </p:spPr>
        <p:txBody>
          <a:bodyPr spcFirstLastPara="1" wrap="square" lIns="91425" tIns="91425" rIns="91425" bIns="91425" anchor="t" anchorCtr="0">
            <a:noAutofit/>
          </a:bodyPr>
          <a:lstStyle/>
          <a:p>
            <a:pPr marL="0" lvl="0" indent="0" rtl="0">
              <a:lnSpc>
                <a:spcPct val="90000"/>
              </a:lnSpc>
              <a:spcBef>
                <a:spcPts val="0"/>
              </a:spcBef>
              <a:spcAft>
                <a:spcPts val="0"/>
              </a:spcAft>
              <a:buSzPts val="605"/>
              <a:buNone/>
            </a:pPr>
            <a:r>
              <a:rPr lang="en-US" sz="1900" dirty="0"/>
              <a:t>Este </a:t>
            </a:r>
            <a:r>
              <a:rPr lang="en-US" sz="1900" dirty="0" err="1"/>
              <a:t>programa</a:t>
            </a:r>
            <a:r>
              <a:rPr lang="en-US" sz="1900" dirty="0"/>
              <a:t> </a:t>
            </a:r>
            <a:r>
              <a:rPr lang="en-US" sz="1900" dirty="0" err="1"/>
              <a:t>cuenta</a:t>
            </a:r>
            <a:r>
              <a:rPr lang="en-US" sz="1900" dirty="0"/>
              <a:t> con </a:t>
            </a:r>
            <a:r>
              <a:rPr lang="en-US" sz="1900" dirty="0" err="1"/>
              <a:t>el</a:t>
            </a:r>
            <a:r>
              <a:rPr lang="en-US" sz="1900" dirty="0"/>
              <a:t> </a:t>
            </a:r>
            <a:r>
              <a:rPr lang="en-US" sz="1900" dirty="0" err="1"/>
              <a:t>apoyo</a:t>
            </a:r>
            <a:r>
              <a:rPr lang="en-US" sz="1900" dirty="0"/>
              <a:t> de la </a:t>
            </a:r>
            <a:r>
              <a:rPr lang="en-US" sz="1900" dirty="0" err="1"/>
              <a:t>Administración</a:t>
            </a:r>
            <a:r>
              <a:rPr lang="en-US" sz="1900" dirty="0"/>
              <a:t> de </a:t>
            </a:r>
            <a:r>
              <a:rPr lang="en-US" sz="1900" dirty="0" err="1"/>
              <a:t>Recursos</a:t>
            </a:r>
            <a:r>
              <a:rPr lang="en-US" sz="1900" dirty="0"/>
              <a:t> y </a:t>
            </a:r>
            <a:r>
              <a:rPr lang="en-US" sz="1900" dirty="0" err="1"/>
              <a:t>Servicios</a:t>
            </a:r>
            <a:r>
              <a:rPr lang="en-US" sz="1900" dirty="0"/>
              <a:t> de </a:t>
            </a:r>
            <a:r>
              <a:rPr lang="en-US" sz="1900" dirty="0" err="1"/>
              <a:t>Salud</a:t>
            </a:r>
            <a:r>
              <a:rPr lang="en-US" sz="1900" dirty="0"/>
              <a:t> (HRSA) del </a:t>
            </a:r>
            <a:r>
              <a:rPr lang="en-US" sz="1900" dirty="0" err="1"/>
              <a:t>Departamento</a:t>
            </a:r>
            <a:r>
              <a:rPr lang="en-US" sz="1900" dirty="0"/>
              <a:t> de </a:t>
            </a:r>
            <a:r>
              <a:rPr lang="en-US" sz="1900" dirty="0" err="1"/>
              <a:t>Salud</a:t>
            </a:r>
            <a:r>
              <a:rPr lang="en-US" sz="1900" dirty="0"/>
              <a:t> y </a:t>
            </a:r>
            <a:r>
              <a:rPr lang="en-US" sz="1900" dirty="0" err="1"/>
              <a:t>Servicios</a:t>
            </a:r>
            <a:r>
              <a:rPr lang="en-US" sz="1900" dirty="0"/>
              <a:t> Humanos de EE.UU. (HHS) </a:t>
            </a:r>
            <a:r>
              <a:rPr lang="en-US" sz="1900" dirty="0" err="1"/>
              <a:t>como</a:t>
            </a:r>
            <a:r>
              <a:rPr lang="en-US" sz="1900" dirty="0"/>
              <a:t> </a:t>
            </a:r>
            <a:r>
              <a:rPr lang="en-US" sz="1900" dirty="0" err="1"/>
              <a:t>parte</a:t>
            </a:r>
            <a:r>
              <a:rPr lang="en-US" sz="1900" dirty="0"/>
              <a:t> de </a:t>
            </a:r>
            <a:r>
              <a:rPr lang="en-US" sz="1900" dirty="0" err="1"/>
              <a:t>los</a:t>
            </a:r>
            <a:r>
              <a:rPr lang="en-US" sz="1900" dirty="0"/>
              <a:t> </a:t>
            </a:r>
            <a:r>
              <a:rPr lang="en-US" sz="1900" dirty="0" err="1"/>
              <a:t>premios</a:t>
            </a:r>
            <a:r>
              <a:rPr lang="en-US" sz="1900" dirty="0"/>
              <a:t> (G2640096 y GA133552) </a:t>
            </a:r>
            <a:r>
              <a:rPr lang="en-US" sz="1900" dirty="0" err="1"/>
              <a:t>por</a:t>
            </a:r>
            <a:r>
              <a:rPr lang="en-US" sz="1900" dirty="0"/>
              <a:t> un total de 1,500,000 </a:t>
            </a:r>
            <a:r>
              <a:rPr lang="en-US" sz="1900" dirty="0" err="1"/>
              <a:t>dólares</a:t>
            </a:r>
            <a:r>
              <a:rPr lang="en-US" sz="1900" dirty="0"/>
              <a:t> con un 0% </a:t>
            </a:r>
            <a:r>
              <a:rPr lang="en-US" sz="1900" dirty="0" err="1"/>
              <a:t>financiado</a:t>
            </a:r>
            <a:r>
              <a:rPr lang="en-US" sz="1900" dirty="0"/>
              <a:t> con </a:t>
            </a:r>
            <a:r>
              <a:rPr lang="en-US" sz="1900" dirty="0" err="1"/>
              <a:t>fuentes</a:t>
            </a:r>
            <a:r>
              <a:rPr lang="en-US" sz="1900" dirty="0"/>
              <a:t> no </a:t>
            </a:r>
            <a:r>
              <a:rPr lang="en-US" sz="1900" dirty="0" err="1"/>
              <a:t>gubernamentales</a:t>
            </a:r>
            <a:r>
              <a:rPr lang="en-US" sz="1900" dirty="0"/>
              <a:t>.</a:t>
            </a:r>
          </a:p>
          <a:p>
            <a:pPr marL="0" lvl="0" indent="0" algn="l" rtl="0">
              <a:lnSpc>
                <a:spcPct val="90000"/>
              </a:lnSpc>
              <a:spcBef>
                <a:spcPts val="0"/>
              </a:spcBef>
              <a:spcAft>
                <a:spcPts val="0"/>
              </a:spcAft>
              <a:buSzPts val="605"/>
              <a:buNone/>
            </a:pPr>
            <a:endParaRPr sz="1900" dirty="0"/>
          </a:p>
          <a:p>
            <a:pPr marL="0" lvl="0" indent="0" algn="l" rtl="0">
              <a:lnSpc>
                <a:spcPct val="90000"/>
              </a:lnSpc>
              <a:spcBef>
                <a:spcPts val="1200"/>
              </a:spcBef>
              <a:spcAft>
                <a:spcPts val="0"/>
              </a:spcAft>
              <a:buClr>
                <a:schemeClr val="dk1"/>
              </a:buClr>
              <a:buSzPts val="605"/>
              <a:buFont typeface="Arial"/>
              <a:buNone/>
            </a:pPr>
            <a:r>
              <a:rPr lang="en-US" sz="1900" dirty="0"/>
              <a:t>El </a:t>
            </a:r>
            <a:r>
              <a:rPr lang="en-US" sz="1900" dirty="0" err="1"/>
              <a:t>contenido</a:t>
            </a:r>
            <a:r>
              <a:rPr lang="en-US" sz="1900" dirty="0"/>
              <a:t> es </a:t>
            </a:r>
            <a:r>
              <a:rPr lang="en-US" sz="1900" dirty="0" err="1"/>
              <a:t>responsabilidad</a:t>
            </a:r>
            <a:r>
              <a:rPr lang="en-US" sz="1900" dirty="0"/>
              <a:t> de </a:t>
            </a:r>
            <a:r>
              <a:rPr lang="en-US" sz="1900" dirty="0" err="1"/>
              <a:t>los</a:t>
            </a:r>
            <a:r>
              <a:rPr lang="en-US" sz="1900" dirty="0"/>
              <a:t> </a:t>
            </a:r>
            <a:r>
              <a:rPr lang="en-US" sz="1900" dirty="0" err="1"/>
              <a:t>autores</a:t>
            </a:r>
            <a:r>
              <a:rPr lang="en-US" sz="1900" dirty="0"/>
              <a:t> y no </a:t>
            </a:r>
            <a:r>
              <a:rPr lang="en-US" sz="1900" dirty="0" err="1"/>
              <a:t>representa</a:t>
            </a:r>
            <a:r>
              <a:rPr lang="en-US" sz="1900" dirty="0"/>
              <a:t> </a:t>
            </a:r>
            <a:r>
              <a:rPr lang="en-US" sz="1900" dirty="0" err="1"/>
              <a:t>necesariamente</a:t>
            </a:r>
            <a:r>
              <a:rPr lang="en-US" sz="1900" dirty="0"/>
              <a:t> la </a:t>
            </a:r>
            <a:r>
              <a:rPr lang="en-US" sz="1900" dirty="0" err="1"/>
              <a:t>opinión</a:t>
            </a:r>
            <a:r>
              <a:rPr lang="en-US" sz="1900" dirty="0"/>
              <a:t> </a:t>
            </a:r>
            <a:r>
              <a:rPr lang="en-US" sz="1900" dirty="0" err="1"/>
              <a:t>oficial</a:t>
            </a:r>
            <a:r>
              <a:rPr lang="en-US" sz="1900" dirty="0"/>
              <a:t> </a:t>
            </a:r>
            <a:r>
              <a:rPr lang="en-US" sz="1900" dirty="0" err="1"/>
              <a:t>ni</a:t>
            </a:r>
            <a:r>
              <a:rPr lang="en-US" sz="1900" dirty="0"/>
              <a:t> </a:t>
            </a:r>
            <a:r>
              <a:rPr lang="en-US" sz="1900" dirty="0" err="1"/>
              <a:t>el</a:t>
            </a:r>
            <a:r>
              <a:rPr lang="en-US" sz="1900" dirty="0"/>
              <a:t> </a:t>
            </a:r>
            <a:r>
              <a:rPr lang="en-US" sz="1900" dirty="0" err="1"/>
              <a:t>respaldo</a:t>
            </a:r>
            <a:r>
              <a:rPr lang="en-US" sz="1900" dirty="0"/>
              <a:t> de HRSA, HHS o </a:t>
            </a:r>
            <a:r>
              <a:rPr lang="en-US" sz="1900" dirty="0" err="1"/>
              <a:t>el</a:t>
            </a:r>
            <a:r>
              <a:rPr lang="en-US" sz="1900" dirty="0"/>
              <a:t> </a:t>
            </a:r>
            <a:r>
              <a:rPr lang="en-US" sz="1900" dirty="0" err="1"/>
              <a:t>Gobierno</a:t>
            </a:r>
            <a:r>
              <a:rPr lang="en-US" sz="1900" dirty="0"/>
              <a:t> de </a:t>
            </a:r>
            <a:r>
              <a:rPr lang="en-US" sz="1900" dirty="0" err="1"/>
              <a:t>los</a:t>
            </a:r>
            <a:r>
              <a:rPr lang="en-US" sz="1900" dirty="0"/>
              <a:t> </a:t>
            </a:r>
            <a:r>
              <a:rPr lang="en-US" sz="1900" dirty="0" err="1"/>
              <a:t>Estados</a:t>
            </a:r>
            <a:r>
              <a:rPr lang="en-US" sz="1900" dirty="0"/>
              <a:t> Unidos.</a:t>
            </a:r>
            <a:endParaRPr sz="1900" dirty="0"/>
          </a:p>
        </p:txBody>
      </p:sp>
      <p:grpSp>
        <p:nvGrpSpPr>
          <p:cNvPr id="189" name="Google Shape;189;p28"/>
          <p:cNvGrpSpPr/>
          <p:nvPr/>
        </p:nvGrpSpPr>
        <p:grpSpPr>
          <a:xfrm rot="621461">
            <a:off x="21316" y="408537"/>
            <a:ext cx="906781" cy="1081988"/>
            <a:chOff x="1230863" y="1563313"/>
            <a:chExt cx="513650" cy="787775"/>
          </a:xfrm>
        </p:grpSpPr>
        <p:sp>
          <p:nvSpPr>
            <p:cNvPr id="190" name="Google Shape;190;p28"/>
            <p:cNvSpPr/>
            <p:nvPr/>
          </p:nvSpPr>
          <p:spPr>
            <a:xfrm>
              <a:off x="1230863" y="1563313"/>
              <a:ext cx="513650" cy="787775"/>
            </a:xfrm>
            <a:custGeom>
              <a:avLst/>
              <a:gdLst/>
              <a:ahLst/>
              <a:cxnLst/>
              <a:rect l="l" t="t" r="r" b="b"/>
              <a:pathLst>
                <a:path w="20546" h="31511" extrusionOk="0">
                  <a:moveTo>
                    <a:pt x="13241" y="0"/>
                  </a:moveTo>
                  <a:lnTo>
                    <a:pt x="12971" y="17"/>
                  </a:lnTo>
                  <a:lnTo>
                    <a:pt x="12701" y="44"/>
                  </a:lnTo>
                  <a:lnTo>
                    <a:pt x="12431" y="78"/>
                  </a:lnTo>
                  <a:lnTo>
                    <a:pt x="12169" y="131"/>
                  </a:lnTo>
                  <a:lnTo>
                    <a:pt x="11908" y="183"/>
                  </a:lnTo>
                  <a:lnTo>
                    <a:pt x="11646" y="253"/>
                  </a:lnTo>
                  <a:lnTo>
                    <a:pt x="11393" y="331"/>
                  </a:lnTo>
                  <a:lnTo>
                    <a:pt x="11141" y="410"/>
                  </a:lnTo>
                  <a:lnTo>
                    <a:pt x="10897" y="506"/>
                  </a:lnTo>
                  <a:lnTo>
                    <a:pt x="10653" y="610"/>
                  </a:lnTo>
                  <a:lnTo>
                    <a:pt x="10417" y="723"/>
                  </a:lnTo>
                  <a:lnTo>
                    <a:pt x="10182" y="846"/>
                  </a:lnTo>
                  <a:lnTo>
                    <a:pt x="9946" y="976"/>
                  </a:lnTo>
                  <a:lnTo>
                    <a:pt x="9729" y="1116"/>
                  </a:lnTo>
                  <a:lnTo>
                    <a:pt x="9502" y="1264"/>
                  </a:lnTo>
                  <a:lnTo>
                    <a:pt x="9293" y="1412"/>
                  </a:lnTo>
                  <a:lnTo>
                    <a:pt x="9084" y="1578"/>
                  </a:lnTo>
                  <a:lnTo>
                    <a:pt x="8883" y="1743"/>
                  </a:lnTo>
                  <a:lnTo>
                    <a:pt x="8683" y="1926"/>
                  </a:lnTo>
                  <a:lnTo>
                    <a:pt x="8499" y="2109"/>
                  </a:lnTo>
                  <a:lnTo>
                    <a:pt x="8316" y="2301"/>
                  </a:lnTo>
                  <a:lnTo>
                    <a:pt x="8142" y="2502"/>
                  </a:lnTo>
                  <a:lnTo>
                    <a:pt x="7976" y="2711"/>
                  </a:lnTo>
                  <a:lnTo>
                    <a:pt x="7811" y="2920"/>
                  </a:lnTo>
                  <a:lnTo>
                    <a:pt x="7663" y="3138"/>
                  </a:lnTo>
                  <a:lnTo>
                    <a:pt x="7515" y="3365"/>
                  </a:lnTo>
                  <a:lnTo>
                    <a:pt x="7384" y="3591"/>
                  </a:lnTo>
                  <a:lnTo>
                    <a:pt x="7253" y="3835"/>
                  </a:lnTo>
                  <a:lnTo>
                    <a:pt x="7131" y="4079"/>
                  </a:lnTo>
                  <a:lnTo>
                    <a:pt x="7026" y="4324"/>
                  </a:lnTo>
                  <a:lnTo>
                    <a:pt x="6922" y="4576"/>
                  </a:lnTo>
                  <a:lnTo>
                    <a:pt x="437" y="22036"/>
                  </a:lnTo>
                  <a:lnTo>
                    <a:pt x="323" y="22385"/>
                  </a:lnTo>
                  <a:lnTo>
                    <a:pt x="219" y="22725"/>
                  </a:lnTo>
                  <a:lnTo>
                    <a:pt x="140" y="23064"/>
                  </a:lnTo>
                  <a:lnTo>
                    <a:pt x="79" y="23413"/>
                  </a:lnTo>
                  <a:lnTo>
                    <a:pt x="36" y="23762"/>
                  </a:lnTo>
                  <a:lnTo>
                    <a:pt x="9" y="24102"/>
                  </a:lnTo>
                  <a:lnTo>
                    <a:pt x="1" y="24450"/>
                  </a:lnTo>
                  <a:lnTo>
                    <a:pt x="1" y="24790"/>
                  </a:lnTo>
                  <a:lnTo>
                    <a:pt x="27" y="25130"/>
                  </a:lnTo>
                  <a:lnTo>
                    <a:pt x="70" y="25470"/>
                  </a:lnTo>
                  <a:lnTo>
                    <a:pt x="123" y="25810"/>
                  </a:lnTo>
                  <a:lnTo>
                    <a:pt x="192" y="26141"/>
                  </a:lnTo>
                  <a:lnTo>
                    <a:pt x="280" y="26464"/>
                  </a:lnTo>
                  <a:lnTo>
                    <a:pt x="384" y="26786"/>
                  </a:lnTo>
                  <a:lnTo>
                    <a:pt x="506" y="27100"/>
                  </a:lnTo>
                  <a:lnTo>
                    <a:pt x="637" y="27414"/>
                  </a:lnTo>
                  <a:lnTo>
                    <a:pt x="785" y="27710"/>
                  </a:lnTo>
                  <a:lnTo>
                    <a:pt x="951" y="28007"/>
                  </a:lnTo>
                  <a:lnTo>
                    <a:pt x="1125" y="28294"/>
                  </a:lnTo>
                  <a:lnTo>
                    <a:pt x="1317" y="28582"/>
                  </a:lnTo>
                  <a:lnTo>
                    <a:pt x="1517" y="28852"/>
                  </a:lnTo>
                  <a:lnTo>
                    <a:pt x="1735" y="29114"/>
                  </a:lnTo>
                  <a:lnTo>
                    <a:pt x="1962" y="29358"/>
                  </a:lnTo>
                  <a:lnTo>
                    <a:pt x="2206" y="29602"/>
                  </a:lnTo>
                  <a:lnTo>
                    <a:pt x="2459" y="29829"/>
                  </a:lnTo>
                  <a:lnTo>
                    <a:pt x="2729" y="30047"/>
                  </a:lnTo>
                  <a:lnTo>
                    <a:pt x="3008" y="30256"/>
                  </a:lnTo>
                  <a:lnTo>
                    <a:pt x="3296" y="30448"/>
                  </a:lnTo>
                  <a:lnTo>
                    <a:pt x="3601" y="30622"/>
                  </a:lnTo>
                  <a:lnTo>
                    <a:pt x="3915" y="30787"/>
                  </a:lnTo>
                  <a:lnTo>
                    <a:pt x="4237" y="30936"/>
                  </a:lnTo>
                  <a:lnTo>
                    <a:pt x="4577" y="31075"/>
                  </a:lnTo>
                  <a:lnTo>
                    <a:pt x="4873" y="31180"/>
                  </a:lnTo>
                  <a:lnTo>
                    <a:pt x="5170" y="31267"/>
                  </a:lnTo>
                  <a:lnTo>
                    <a:pt x="5475" y="31345"/>
                  </a:lnTo>
                  <a:lnTo>
                    <a:pt x="5780" y="31406"/>
                  </a:lnTo>
                  <a:lnTo>
                    <a:pt x="6094" y="31450"/>
                  </a:lnTo>
                  <a:lnTo>
                    <a:pt x="6399" y="31485"/>
                  </a:lnTo>
                  <a:lnTo>
                    <a:pt x="6713" y="31511"/>
                  </a:lnTo>
                  <a:lnTo>
                    <a:pt x="7297" y="31511"/>
                  </a:lnTo>
                  <a:lnTo>
                    <a:pt x="7567" y="31494"/>
                  </a:lnTo>
                  <a:lnTo>
                    <a:pt x="7837" y="31467"/>
                  </a:lnTo>
                  <a:lnTo>
                    <a:pt x="8099" y="31433"/>
                  </a:lnTo>
                  <a:lnTo>
                    <a:pt x="8369" y="31380"/>
                  </a:lnTo>
                  <a:lnTo>
                    <a:pt x="8630" y="31328"/>
                  </a:lnTo>
                  <a:lnTo>
                    <a:pt x="8883" y="31258"/>
                  </a:lnTo>
                  <a:lnTo>
                    <a:pt x="9145" y="31188"/>
                  </a:lnTo>
                  <a:lnTo>
                    <a:pt x="9389" y="31101"/>
                  </a:lnTo>
                  <a:lnTo>
                    <a:pt x="9641" y="31005"/>
                  </a:lnTo>
                  <a:lnTo>
                    <a:pt x="9885" y="30901"/>
                  </a:lnTo>
                  <a:lnTo>
                    <a:pt x="10121" y="30787"/>
                  </a:lnTo>
                  <a:lnTo>
                    <a:pt x="10356" y="30665"/>
                  </a:lnTo>
                  <a:lnTo>
                    <a:pt x="10583" y="30535"/>
                  </a:lnTo>
                  <a:lnTo>
                    <a:pt x="10809" y="30395"/>
                  </a:lnTo>
                  <a:lnTo>
                    <a:pt x="11027" y="30256"/>
                  </a:lnTo>
                  <a:lnTo>
                    <a:pt x="11245" y="30099"/>
                  </a:lnTo>
                  <a:lnTo>
                    <a:pt x="11454" y="29933"/>
                  </a:lnTo>
                  <a:lnTo>
                    <a:pt x="11655" y="29768"/>
                  </a:lnTo>
                  <a:lnTo>
                    <a:pt x="11847" y="29585"/>
                  </a:lnTo>
                  <a:lnTo>
                    <a:pt x="12038" y="29402"/>
                  </a:lnTo>
                  <a:lnTo>
                    <a:pt x="12222" y="29210"/>
                  </a:lnTo>
                  <a:lnTo>
                    <a:pt x="12396" y="29009"/>
                  </a:lnTo>
                  <a:lnTo>
                    <a:pt x="12561" y="28809"/>
                  </a:lnTo>
                  <a:lnTo>
                    <a:pt x="12718" y="28591"/>
                  </a:lnTo>
                  <a:lnTo>
                    <a:pt x="12875" y="28373"/>
                  </a:lnTo>
                  <a:lnTo>
                    <a:pt x="13015" y="28146"/>
                  </a:lnTo>
                  <a:lnTo>
                    <a:pt x="13154" y="27920"/>
                  </a:lnTo>
                  <a:lnTo>
                    <a:pt x="13285" y="27684"/>
                  </a:lnTo>
                  <a:lnTo>
                    <a:pt x="13398" y="27440"/>
                  </a:lnTo>
                  <a:lnTo>
                    <a:pt x="13512" y="27187"/>
                  </a:lnTo>
                  <a:lnTo>
                    <a:pt x="13607" y="26935"/>
                  </a:lnTo>
                  <a:lnTo>
                    <a:pt x="20101" y="9475"/>
                  </a:lnTo>
                  <a:lnTo>
                    <a:pt x="20215" y="9144"/>
                  </a:lnTo>
                  <a:lnTo>
                    <a:pt x="20311" y="8804"/>
                  </a:lnTo>
                  <a:lnTo>
                    <a:pt x="20389" y="8473"/>
                  </a:lnTo>
                  <a:lnTo>
                    <a:pt x="20450" y="8133"/>
                  </a:lnTo>
                  <a:lnTo>
                    <a:pt x="20502" y="7793"/>
                  </a:lnTo>
                  <a:lnTo>
                    <a:pt x="20529" y="7453"/>
                  </a:lnTo>
                  <a:lnTo>
                    <a:pt x="20546" y="7113"/>
                  </a:lnTo>
                  <a:lnTo>
                    <a:pt x="20537" y="6764"/>
                  </a:lnTo>
                  <a:lnTo>
                    <a:pt x="20520" y="6424"/>
                  </a:lnTo>
                  <a:lnTo>
                    <a:pt x="20476" y="6084"/>
                  </a:lnTo>
                  <a:lnTo>
                    <a:pt x="20424" y="5744"/>
                  </a:lnTo>
                  <a:lnTo>
                    <a:pt x="20354" y="5413"/>
                  </a:lnTo>
                  <a:lnTo>
                    <a:pt x="20267" y="5082"/>
                  </a:lnTo>
                  <a:lnTo>
                    <a:pt x="20162" y="4751"/>
                  </a:lnTo>
                  <a:lnTo>
                    <a:pt x="20040" y="4419"/>
                  </a:lnTo>
                  <a:lnTo>
                    <a:pt x="19901" y="4097"/>
                  </a:lnTo>
                  <a:lnTo>
                    <a:pt x="19744" y="3783"/>
                  </a:lnTo>
                  <a:lnTo>
                    <a:pt x="19578" y="3478"/>
                  </a:lnTo>
                  <a:lnTo>
                    <a:pt x="19395" y="3182"/>
                  </a:lnTo>
                  <a:lnTo>
                    <a:pt x="19204" y="2903"/>
                  </a:lnTo>
                  <a:lnTo>
                    <a:pt x="18994" y="2624"/>
                  </a:lnTo>
                  <a:lnTo>
                    <a:pt x="18776" y="2362"/>
                  </a:lnTo>
                  <a:lnTo>
                    <a:pt x="18541" y="2109"/>
                  </a:lnTo>
                  <a:lnTo>
                    <a:pt x="18297" y="1874"/>
                  </a:lnTo>
                  <a:lnTo>
                    <a:pt x="18044" y="1647"/>
                  </a:lnTo>
                  <a:lnTo>
                    <a:pt x="17774" y="1438"/>
                  </a:lnTo>
                  <a:lnTo>
                    <a:pt x="17495" y="1238"/>
                  </a:lnTo>
                  <a:lnTo>
                    <a:pt x="17207" y="1046"/>
                  </a:lnTo>
                  <a:lnTo>
                    <a:pt x="16911" y="872"/>
                  </a:lnTo>
                  <a:lnTo>
                    <a:pt x="16606" y="715"/>
                  </a:lnTo>
                  <a:lnTo>
                    <a:pt x="16283" y="567"/>
                  </a:lnTo>
                  <a:lnTo>
                    <a:pt x="15961" y="436"/>
                  </a:lnTo>
                  <a:lnTo>
                    <a:pt x="15665" y="340"/>
                  </a:lnTo>
                  <a:lnTo>
                    <a:pt x="15360" y="244"/>
                  </a:lnTo>
                  <a:lnTo>
                    <a:pt x="15063" y="174"/>
                  </a:lnTo>
                  <a:lnTo>
                    <a:pt x="14749" y="105"/>
                  </a:lnTo>
                  <a:lnTo>
                    <a:pt x="14444" y="61"/>
                  </a:lnTo>
                  <a:lnTo>
                    <a:pt x="14139" y="26"/>
                  </a:lnTo>
                  <a:lnTo>
                    <a:pt x="13825" y="9"/>
                  </a:lnTo>
                  <a:lnTo>
                    <a:pt x="13512" y="0"/>
                  </a:lnTo>
                  <a:close/>
                </a:path>
              </a:pathLst>
            </a:custGeom>
            <a:solidFill>
              <a:srgbClr val="ECC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8"/>
            <p:cNvSpPr/>
            <p:nvPr/>
          </p:nvSpPr>
          <p:spPr>
            <a:xfrm>
              <a:off x="1230863" y="1882338"/>
              <a:ext cx="426500" cy="468750"/>
            </a:xfrm>
            <a:custGeom>
              <a:avLst/>
              <a:gdLst/>
              <a:ahLst/>
              <a:cxnLst/>
              <a:rect l="l" t="t" r="r" b="b"/>
              <a:pathLst>
                <a:path w="17060" h="18750" extrusionOk="0">
                  <a:moveTo>
                    <a:pt x="3880" y="0"/>
                  </a:moveTo>
                  <a:lnTo>
                    <a:pt x="437" y="9275"/>
                  </a:lnTo>
                  <a:lnTo>
                    <a:pt x="323" y="9624"/>
                  </a:lnTo>
                  <a:lnTo>
                    <a:pt x="219" y="9964"/>
                  </a:lnTo>
                  <a:lnTo>
                    <a:pt x="140" y="10303"/>
                  </a:lnTo>
                  <a:lnTo>
                    <a:pt x="79" y="10652"/>
                  </a:lnTo>
                  <a:lnTo>
                    <a:pt x="36" y="11001"/>
                  </a:lnTo>
                  <a:lnTo>
                    <a:pt x="9" y="11341"/>
                  </a:lnTo>
                  <a:lnTo>
                    <a:pt x="1" y="11689"/>
                  </a:lnTo>
                  <a:lnTo>
                    <a:pt x="1" y="12029"/>
                  </a:lnTo>
                  <a:lnTo>
                    <a:pt x="27" y="12369"/>
                  </a:lnTo>
                  <a:lnTo>
                    <a:pt x="70" y="12709"/>
                  </a:lnTo>
                  <a:lnTo>
                    <a:pt x="123" y="13049"/>
                  </a:lnTo>
                  <a:lnTo>
                    <a:pt x="192" y="13380"/>
                  </a:lnTo>
                  <a:lnTo>
                    <a:pt x="280" y="13703"/>
                  </a:lnTo>
                  <a:lnTo>
                    <a:pt x="384" y="14025"/>
                  </a:lnTo>
                  <a:lnTo>
                    <a:pt x="506" y="14339"/>
                  </a:lnTo>
                  <a:lnTo>
                    <a:pt x="637" y="14653"/>
                  </a:lnTo>
                  <a:lnTo>
                    <a:pt x="785" y="14949"/>
                  </a:lnTo>
                  <a:lnTo>
                    <a:pt x="951" y="15246"/>
                  </a:lnTo>
                  <a:lnTo>
                    <a:pt x="1125" y="15533"/>
                  </a:lnTo>
                  <a:lnTo>
                    <a:pt x="1317" y="15821"/>
                  </a:lnTo>
                  <a:lnTo>
                    <a:pt x="1517" y="16091"/>
                  </a:lnTo>
                  <a:lnTo>
                    <a:pt x="1735" y="16353"/>
                  </a:lnTo>
                  <a:lnTo>
                    <a:pt x="1962" y="16597"/>
                  </a:lnTo>
                  <a:lnTo>
                    <a:pt x="2206" y="16841"/>
                  </a:lnTo>
                  <a:lnTo>
                    <a:pt x="2459" y="17068"/>
                  </a:lnTo>
                  <a:lnTo>
                    <a:pt x="2729" y="17286"/>
                  </a:lnTo>
                  <a:lnTo>
                    <a:pt x="3008" y="17495"/>
                  </a:lnTo>
                  <a:lnTo>
                    <a:pt x="3296" y="17687"/>
                  </a:lnTo>
                  <a:lnTo>
                    <a:pt x="3601" y="17861"/>
                  </a:lnTo>
                  <a:lnTo>
                    <a:pt x="3915" y="18026"/>
                  </a:lnTo>
                  <a:lnTo>
                    <a:pt x="4237" y="18175"/>
                  </a:lnTo>
                  <a:lnTo>
                    <a:pt x="4577" y="18314"/>
                  </a:lnTo>
                  <a:lnTo>
                    <a:pt x="4873" y="18419"/>
                  </a:lnTo>
                  <a:lnTo>
                    <a:pt x="5170" y="18506"/>
                  </a:lnTo>
                  <a:lnTo>
                    <a:pt x="5475" y="18584"/>
                  </a:lnTo>
                  <a:lnTo>
                    <a:pt x="5780" y="18645"/>
                  </a:lnTo>
                  <a:lnTo>
                    <a:pt x="6094" y="18689"/>
                  </a:lnTo>
                  <a:lnTo>
                    <a:pt x="6399" y="18724"/>
                  </a:lnTo>
                  <a:lnTo>
                    <a:pt x="6713" y="18750"/>
                  </a:lnTo>
                  <a:lnTo>
                    <a:pt x="7297" y="18750"/>
                  </a:lnTo>
                  <a:lnTo>
                    <a:pt x="7567" y="18733"/>
                  </a:lnTo>
                  <a:lnTo>
                    <a:pt x="7837" y="18706"/>
                  </a:lnTo>
                  <a:lnTo>
                    <a:pt x="8099" y="18672"/>
                  </a:lnTo>
                  <a:lnTo>
                    <a:pt x="8369" y="18619"/>
                  </a:lnTo>
                  <a:lnTo>
                    <a:pt x="8630" y="18567"/>
                  </a:lnTo>
                  <a:lnTo>
                    <a:pt x="8883" y="18497"/>
                  </a:lnTo>
                  <a:lnTo>
                    <a:pt x="9145" y="18427"/>
                  </a:lnTo>
                  <a:lnTo>
                    <a:pt x="9389" y="18340"/>
                  </a:lnTo>
                  <a:lnTo>
                    <a:pt x="9641" y="18244"/>
                  </a:lnTo>
                  <a:lnTo>
                    <a:pt x="9885" y="18140"/>
                  </a:lnTo>
                  <a:lnTo>
                    <a:pt x="10121" y="18026"/>
                  </a:lnTo>
                  <a:lnTo>
                    <a:pt x="10356" y="17904"/>
                  </a:lnTo>
                  <a:lnTo>
                    <a:pt x="10583" y="17774"/>
                  </a:lnTo>
                  <a:lnTo>
                    <a:pt x="10809" y="17634"/>
                  </a:lnTo>
                  <a:lnTo>
                    <a:pt x="11027" y="17495"/>
                  </a:lnTo>
                  <a:lnTo>
                    <a:pt x="11245" y="17338"/>
                  </a:lnTo>
                  <a:lnTo>
                    <a:pt x="11454" y="17172"/>
                  </a:lnTo>
                  <a:lnTo>
                    <a:pt x="11655" y="17007"/>
                  </a:lnTo>
                  <a:lnTo>
                    <a:pt x="11847" y="16824"/>
                  </a:lnTo>
                  <a:lnTo>
                    <a:pt x="12038" y="16641"/>
                  </a:lnTo>
                  <a:lnTo>
                    <a:pt x="12222" y="16449"/>
                  </a:lnTo>
                  <a:lnTo>
                    <a:pt x="12396" y="16248"/>
                  </a:lnTo>
                  <a:lnTo>
                    <a:pt x="12561" y="16048"/>
                  </a:lnTo>
                  <a:lnTo>
                    <a:pt x="12718" y="15830"/>
                  </a:lnTo>
                  <a:lnTo>
                    <a:pt x="12875" y="15612"/>
                  </a:lnTo>
                  <a:lnTo>
                    <a:pt x="13015" y="15385"/>
                  </a:lnTo>
                  <a:lnTo>
                    <a:pt x="13154" y="15159"/>
                  </a:lnTo>
                  <a:lnTo>
                    <a:pt x="13285" y="14915"/>
                  </a:lnTo>
                  <a:lnTo>
                    <a:pt x="13398" y="14679"/>
                  </a:lnTo>
                  <a:lnTo>
                    <a:pt x="13512" y="14426"/>
                  </a:lnTo>
                  <a:lnTo>
                    <a:pt x="13607" y="14174"/>
                  </a:lnTo>
                  <a:lnTo>
                    <a:pt x="17059" y="4899"/>
                  </a:lnTo>
                  <a:lnTo>
                    <a:pt x="3880" y="0"/>
                  </a:lnTo>
                  <a:close/>
                </a:path>
              </a:pathLst>
            </a:cu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8"/>
            <p:cNvSpPr/>
            <p:nvPr/>
          </p:nvSpPr>
          <p:spPr>
            <a:xfrm>
              <a:off x="1306713" y="1686863"/>
              <a:ext cx="202675" cy="472900"/>
            </a:xfrm>
            <a:custGeom>
              <a:avLst/>
              <a:gdLst/>
              <a:ahLst/>
              <a:cxnLst/>
              <a:rect l="l" t="t" r="r" b="b"/>
              <a:pathLst>
                <a:path w="8107" h="18916" extrusionOk="0">
                  <a:moveTo>
                    <a:pt x="7218" y="0"/>
                  </a:moveTo>
                  <a:lnTo>
                    <a:pt x="7130" y="9"/>
                  </a:lnTo>
                  <a:lnTo>
                    <a:pt x="7052" y="27"/>
                  </a:lnTo>
                  <a:lnTo>
                    <a:pt x="6973" y="44"/>
                  </a:lnTo>
                  <a:lnTo>
                    <a:pt x="6895" y="79"/>
                  </a:lnTo>
                  <a:lnTo>
                    <a:pt x="6825" y="114"/>
                  </a:lnTo>
                  <a:lnTo>
                    <a:pt x="6756" y="157"/>
                  </a:lnTo>
                  <a:lnTo>
                    <a:pt x="6686" y="210"/>
                  </a:lnTo>
                  <a:lnTo>
                    <a:pt x="6625" y="271"/>
                  </a:lnTo>
                  <a:lnTo>
                    <a:pt x="6573" y="332"/>
                  </a:lnTo>
                  <a:lnTo>
                    <a:pt x="6529" y="401"/>
                  </a:lnTo>
                  <a:lnTo>
                    <a:pt x="6485" y="480"/>
                  </a:lnTo>
                  <a:lnTo>
                    <a:pt x="6450" y="558"/>
                  </a:lnTo>
                  <a:lnTo>
                    <a:pt x="52" y="17765"/>
                  </a:lnTo>
                  <a:lnTo>
                    <a:pt x="26" y="17844"/>
                  </a:lnTo>
                  <a:lnTo>
                    <a:pt x="9" y="17931"/>
                  </a:lnTo>
                  <a:lnTo>
                    <a:pt x="0" y="18018"/>
                  </a:lnTo>
                  <a:lnTo>
                    <a:pt x="0" y="18096"/>
                  </a:lnTo>
                  <a:lnTo>
                    <a:pt x="9" y="18183"/>
                  </a:lnTo>
                  <a:lnTo>
                    <a:pt x="26" y="18262"/>
                  </a:lnTo>
                  <a:lnTo>
                    <a:pt x="44" y="18340"/>
                  </a:lnTo>
                  <a:lnTo>
                    <a:pt x="79" y="18419"/>
                  </a:lnTo>
                  <a:lnTo>
                    <a:pt x="113" y="18489"/>
                  </a:lnTo>
                  <a:lnTo>
                    <a:pt x="157" y="18558"/>
                  </a:lnTo>
                  <a:lnTo>
                    <a:pt x="209" y="18628"/>
                  </a:lnTo>
                  <a:lnTo>
                    <a:pt x="270" y="18689"/>
                  </a:lnTo>
                  <a:lnTo>
                    <a:pt x="331" y="18741"/>
                  </a:lnTo>
                  <a:lnTo>
                    <a:pt x="401" y="18785"/>
                  </a:lnTo>
                  <a:lnTo>
                    <a:pt x="480" y="18829"/>
                  </a:lnTo>
                  <a:lnTo>
                    <a:pt x="558" y="18863"/>
                  </a:lnTo>
                  <a:lnTo>
                    <a:pt x="636" y="18890"/>
                  </a:lnTo>
                  <a:lnTo>
                    <a:pt x="706" y="18907"/>
                  </a:lnTo>
                  <a:lnTo>
                    <a:pt x="785" y="18916"/>
                  </a:lnTo>
                  <a:lnTo>
                    <a:pt x="854" y="18916"/>
                  </a:lnTo>
                  <a:lnTo>
                    <a:pt x="985" y="18907"/>
                  </a:lnTo>
                  <a:lnTo>
                    <a:pt x="1107" y="18881"/>
                  </a:lnTo>
                  <a:lnTo>
                    <a:pt x="1229" y="18829"/>
                  </a:lnTo>
                  <a:lnTo>
                    <a:pt x="1342" y="18767"/>
                  </a:lnTo>
                  <a:lnTo>
                    <a:pt x="1438" y="18689"/>
                  </a:lnTo>
                  <a:lnTo>
                    <a:pt x="1526" y="18593"/>
                  </a:lnTo>
                  <a:lnTo>
                    <a:pt x="1604" y="18480"/>
                  </a:lnTo>
                  <a:lnTo>
                    <a:pt x="1630" y="18419"/>
                  </a:lnTo>
                  <a:lnTo>
                    <a:pt x="1656" y="18358"/>
                  </a:lnTo>
                  <a:lnTo>
                    <a:pt x="8054" y="1151"/>
                  </a:lnTo>
                  <a:lnTo>
                    <a:pt x="8080" y="1073"/>
                  </a:lnTo>
                  <a:lnTo>
                    <a:pt x="8098" y="985"/>
                  </a:lnTo>
                  <a:lnTo>
                    <a:pt x="8107" y="898"/>
                  </a:lnTo>
                  <a:lnTo>
                    <a:pt x="8107" y="820"/>
                  </a:lnTo>
                  <a:lnTo>
                    <a:pt x="8098" y="733"/>
                  </a:lnTo>
                  <a:lnTo>
                    <a:pt x="8080" y="654"/>
                  </a:lnTo>
                  <a:lnTo>
                    <a:pt x="8063" y="576"/>
                  </a:lnTo>
                  <a:lnTo>
                    <a:pt x="8028" y="497"/>
                  </a:lnTo>
                  <a:lnTo>
                    <a:pt x="7993" y="428"/>
                  </a:lnTo>
                  <a:lnTo>
                    <a:pt x="7950" y="358"/>
                  </a:lnTo>
                  <a:lnTo>
                    <a:pt x="7897" y="288"/>
                  </a:lnTo>
                  <a:lnTo>
                    <a:pt x="7836" y="227"/>
                  </a:lnTo>
                  <a:lnTo>
                    <a:pt x="7775" y="175"/>
                  </a:lnTo>
                  <a:lnTo>
                    <a:pt x="7706" y="131"/>
                  </a:lnTo>
                  <a:lnTo>
                    <a:pt x="7627" y="88"/>
                  </a:lnTo>
                  <a:lnTo>
                    <a:pt x="7549" y="53"/>
                  </a:lnTo>
                  <a:lnTo>
                    <a:pt x="7462" y="27"/>
                  </a:lnTo>
                  <a:lnTo>
                    <a:pt x="7383" y="9"/>
                  </a:lnTo>
                  <a:lnTo>
                    <a:pt x="729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28"/>
          <p:cNvGrpSpPr/>
          <p:nvPr/>
        </p:nvGrpSpPr>
        <p:grpSpPr>
          <a:xfrm>
            <a:off x="7677650" y="3550028"/>
            <a:ext cx="1466346" cy="1593461"/>
            <a:chOff x="5906938" y="1699913"/>
            <a:chExt cx="455925" cy="454625"/>
          </a:xfrm>
        </p:grpSpPr>
        <p:sp>
          <p:nvSpPr>
            <p:cNvPr id="194" name="Google Shape;194;p28"/>
            <p:cNvSpPr/>
            <p:nvPr/>
          </p:nvSpPr>
          <p:spPr>
            <a:xfrm>
              <a:off x="5968613" y="1699913"/>
              <a:ext cx="394250" cy="394475"/>
            </a:xfrm>
            <a:custGeom>
              <a:avLst/>
              <a:gdLst/>
              <a:ahLst/>
              <a:cxnLst/>
              <a:rect l="l" t="t" r="r" b="b"/>
              <a:pathLst>
                <a:path w="15770" h="15779" extrusionOk="0">
                  <a:moveTo>
                    <a:pt x="7881" y="1"/>
                  </a:moveTo>
                  <a:lnTo>
                    <a:pt x="7506" y="10"/>
                  </a:lnTo>
                  <a:lnTo>
                    <a:pt x="7131" y="36"/>
                  </a:lnTo>
                  <a:lnTo>
                    <a:pt x="6765" y="79"/>
                  </a:lnTo>
                  <a:lnTo>
                    <a:pt x="6399" y="140"/>
                  </a:lnTo>
                  <a:lnTo>
                    <a:pt x="6041" y="219"/>
                  </a:lnTo>
                  <a:lnTo>
                    <a:pt x="5684" y="306"/>
                  </a:lnTo>
                  <a:lnTo>
                    <a:pt x="5335" y="419"/>
                  </a:lnTo>
                  <a:lnTo>
                    <a:pt x="4987" y="550"/>
                  </a:lnTo>
                  <a:lnTo>
                    <a:pt x="4647" y="690"/>
                  </a:lnTo>
                  <a:lnTo>
                    <a:pt x="4316" y="846"/>
                  </a:lnTo>
                  <a:lnTo>
                    <a:pt x="3993" y="1021"/>
                  </a:lnTo>
                  <a:lnTo>
                    <a:pt x="3671" y="1213"/>
                  </a:lnTo>
                  <a:lnTo>
                    <a:pt x="3365" y="1422"/>
                  </a:lnTo>
                  <a:lnTo>
                    <a:pt x="3069" y="1640"/>
                  </a:lnTo>
                  <a:lnTo>
                    <a:pt x="2773" y="1875"/>
                  </a:lnTo>
                  <a:lnTo>
                    <a:pt x="2494" y="2128"/>
                  </a:lnTo>
                  <a:lnTo>
                    <a:pt x="2206" y="2407"/>
                  </a:lnTo>
                  <a:lnTo>
                    <a:pt x="1936" y="2703"/>
                  </a:lnTo>
                  <a:lnTo>
                    <a:pt x="1683" y="3008"/>
                  </a:lnTo>
                  <a:lnTo>
                    <a:pt x="1448" y="3322"/>
                  </a:lnTo>
                  <a:lnTo>
                    <a:pt x="1230" y="3653"/>
                  </a:lnTo>
                  <a:lnTo>
                    <a:pt x="1029" y="3984"/>
                  </a:lnTo>
                  <a:lnTo>
                    <a:pt x="846" y="4324"/>
                  </a:lnTo>
                  <a:lnTo>
                    <a:pt x="681" y="4673"/>
                  </a:lnTo>
                  <a:lnTo>
                    <a:pt x="533" y="5030"/>
                  </a:lnTo>
                  <a:lnTo>
                    <a:pt x="402" y="5388"/>
                  </a:lnTo>
                  <a:lnTo>
                    <a:pt x="288" y="5754"/>
                  </a:lnTo>
                  <a:lnTo>
                    <a:pt x="193" y="6120"/>
                  </a:lnTo>
                  <a:lnTo>
                    <a:pt x="123" y="6495"/>
                  </a:lnTo>
                  <a:lnTo>
                    <a:pt x="62" y="6870"/>
                  </a:lnTo>
                  <a:lnTo>
                    <a:pt x="27" y="7245"/>
                  </a:lnTo>
                  <a:lnTo>
                    <a:pt x="1" y="7619"/>
                  </a:lnTo>
                  <a:lnTo>
                    <a:pt x="1" y="8003"/>
                  </a:lnTo>
                  <a:lnTo>
                    <a:pt x="10" y="8378"/>
                  </a:lnTo>
                  <a:lnTo>
                    <a:pt x="44" y="8761"/>
                  </a:lnTo>
                  <a:lnTo>
                    <a:pt x="97" y="9136"/>
                  </a:lnTo>
                  <a:lnTo>
                    <a:pt x="166" y="9511"/>
                  </a:lnTo>
                  <a:lnTo>
                    <a:pt x="254" y="9877"/>
                  </a:lnTo>
                  <a:lnTo>
                    <a:pt x="358" y="10243"/>
                  </a:lnTo>
                  <a:lnTo>
                    <a:pt x="480" y="10609"/>
                  </a:lnTo>
                  <a:lnTo>
                    <a:pt x="620" y="10967"/>
                  </a:lnTo>
                  <a:lnTo>
                    <a:pt x="777" y="11324"/>
                  </a:lnTo>
                  <a:lnTo>
                    <a:pt x="960" y="11664"/>
                  </a:lnTo>
                  <a:lnTo>
                    <a:pt x="1151" y="12004"/>
                  </a:lnTo>
                  <a:lnTo>
                    <a:pt x="1369" y="12335"/>
                  </a:lnTo>
                  <a:lnTo>
                    <a:pt x="1596" y="12658"/>
                  </a:lnTo>
                  <a:lnTo>
                    <a:pt x="1849" y="12971"/>
                  </a:lnTo>
                  <a:lnTo>
                    <a:pt x="2119" y="13277"/>
                  </a:lnTo>
                  <a:lnTo>
                    <a:pt x="2258" y="13425"/>
                  </a:lnTo>
                  <a:lnTo>
                    <a:pt x="2407" y="13564"/>
                  </a:lnTo>
                  <a:lnTo>
                    <a:pt x="2555" y="13704"/>
                  </a:lnTo>
                  <a:lnTo>
                    <a:pt x="2703" y="13843"/>
                  </a:lnTo>
                  <a:lnTo>
                    <a:pt x="3017" y="14096"/>
                  </a:lnTo>
                  <a:lnTo>
                    <a:pt x="3339" y="14340"/>
                  </a:lnTo>
                  <a:lnTo>
                    <a:pt x="3679" y="14558"/>
                  </a:lnTo>
                  <a:lnTo>
                    <a:pt x="4019" y="14767"/>
                  </a:lnTo>
                  <a:lnTo>
                    <a:pt x="4377" y="14959"/>
                  </a:lnTo>
                  <a:lnTo>
                    <a:pt x="4743" y="15124"/>
                  </a:lnTo>
                  <a:lnTo>
                    <a:pt x="5118" y="15273"/>
                  </a:lnTo>
                  <a:lnTo>
                    <a:pt x="5492" y="15403"/>
                  </a:lnTo>
                  <a:lnTo>
                    <a:pt x="5885" y="15517"/>
                  </a:lnTo>
                  <a:lnTo>
                    <a:pt x="6277" y="15613"/>
                  </a:lnTo>
                  <a:lnTo>
                    <a:pt x="6669" y="15682"/>
                  </a:lnTo>
                  <a:lnTo>
                    <a:pt x="7070" y="15735"/>
                  </a:lnTo>
                  <a:lnTo>
                    <a:pt x="7271" y="15752"/>
                  </a:lnTo>
                  <a:lnTo>
                    <a:pt x="7480" y="15769"/>
                  </a:lnTo>
                  <a:lnTo>
                    <a:pt x="7680" y="15778"/>
                  </a:lnTo>
                  <a:lnTo>
                    <a:pt x="7881" y="15778"/>
                  </a:lnTo>
                  <a:lnTo>
                    <a:pt x="8256" y="15769"/>
                  </a:lnTo>
                  <a:lnTo>
                    <a:pt x="8630" y="15743"/>
                  </a:lnTo>
                  <a:lnTo>
                    <a:pt x="9005" y="15700"/>
                  </a:lnTo>
                  <a:lnTo>
                    <a:pt x="9363" y="15639"/>
                  </a:lnTo>
                  <a:lnTo>
                    <a:pt x="9729" y="15560"/>
                  </a:lnTo>
                  <a:lnTo>
                    <a:pt x="10086" y="15464"/>
                  </a:lnTo>
                  <a:lnTo>
                    <a:pt x="10435" y="15360"/>
                  </a:lnTo>
                  <a:lnTo>
                    <a:pt x="10783" y="15229"/>
                  </a:lnTo>
                  <a:lnTo>
                    <a:pt x="11115" y="15090"/>
                  </a:lnTo>
                  <a:lnTo>
                    <a:pt x="11455" y="14933"/>
                  </a:lnTo>
                  <a:lnTo>
                    <a:pt x="11777" y="14750"/>
                  </a:lnTo>
                  <a:lnTo>
                    <a:pt x="12091" y="14567"/>
                  </a:lnTo>
                  <a:lnTo>
                    <a:pt x="12405" y="14357"/>
                  </a:lnTo>
                  <a:lnTo>
                    <a:pt x="12701" y="14139"/>
                  </a:lnTo>
                  <a:lnTo>
                    <a:pt x="12989" y="13904"/>
                  </a:lnTo>
                  <a:lnTo>
                    <a:pt x="13268" y="13651"/>
                  </a:lnTo>
                  <a:lnTo>
                    <a:pt x="13555" y="13372"/>
                  </a:lnTo>
                  <a:lnTo>
                    <a:pt x="13834" y="13076"/>
                  </a:lnTo>
                  <a:lnTo>
                    <a:pt x="14087" y="12771"/>
                  </a:lnTo>
                  <a:lnTo>
                    <a:pt x="14322" y="12448"/>
                  </a:lnTo>
                  <a:lnTo>
                    <a:pt x="14540" y="12126"/>
                  </a:lnTo>
                  <a:lnTo>
                    <a:pt x="14741" y="11795"/>
                  </a:lnTo>
                  <a:lnTo>
                    <a:pt x="14924" y="11455"/>
                  </a:lnTo>
                  <a:lnTo>
                    <a:pt x="15089" y="11106"/>
                  </a:lnTo>
                  <a:lnTo>
                    <a:pt x="15238" y="10749"/>
                  </a:lnTo>
                  <a:lnTo>
                    <a:pt x="15368" y="10391"/>
                  </a:lnTo>
                  <a:lnTo>
                    <a:pt x="15473" y="10025"/>
                  </a:lnTo>
                  <a:lnTo>
                    <a:pt x="15569" y="9659"/>
                  </a:lnTo>
                  <a:lnTo>
                    <a:pt x="15647" y="9284"/>
                  </a:lnTo>
                  <a:lnTo>
                    <a:pt x="15700" y="8909"/>
                  </a:lnTo>
                  <a:lnTo>
                    <a:pt x="15743" y="8535"/>
                  </a:lnTo>
                  <a:lnTo>
                    <a:pt x="15769" y="8160"/>
                  </a:lnTo>
                  <a:lnTo>
                    <a:pt x="15769" y="7776"/>
                  </a:lnTo>
                  <a:lnTo>
                    <a:pt x="15752" y="7401"/>
                  </a:lnTo>
                  <a:lnTo>
                    <a:pt x="15726" y="7018"/>
                  </a:lnTo>
                  <a:lnTo>
                    <a:pt x="15673" y="6643"/>
                  </a:lnTo>
                  <a:lnTo>
                    <a:pt x="15604" y="6268"/>
                  </a:lnTo>
                  <a:lnTo>
                    <a:pt x="15517" y="5902"/>
                  </a:lnTo>
                  <a:lnTo>
                    <a:pt x="15412" y="5527"/>
                  </a:lnTo>
                  <a:lnTo>
                    <a:pt x="15290" y="5170"/>
                  </a:lnTo>
                  <a:lnTo>
                    <a:pt x="15150" y="4813"/>
                  </a:lnTo>
                  <a:lnTo>
                    <a:pt x="14985" y="4455"/>
                  </a:lnTo>
                  <a:lnTo>
                    <a:pt x="14810" y="4107"/>
                  </a:lnTo>
                  <a:lnTo>
                    <a:pt x="14619" y="3775"/>
                  </a:lnTo>
                  <a:lnTo>
                    <a:pt x="14401" y="3444"/>
                  </a:lnTo>
                  <a:lnTo>
                    <a:pt x="14165" y="3122"/>
                  </a:lnTo>
                  <a:lnTo>
                    <a:pt x="13921" y="2808"/>
                  </a:lnTo>
                  <a:lnTo>
                    <a:pt x="13651" y="2503"/>
                  </a:lnTo>
                  <a:lnTo>
                    <a:pt x="13503" y="2354"/>
                  </a:lnTo>
                  <a:lnTo>
                    <a:pt x="13363" y="2215"/>
                  </a:lnTo>
                  <a:lnTo>
                    <a:pt x="13215" y="2076"/>
                  </a:lnTo>
                  <a:lnTo>
                    <a:pt x="13067" y="1936"/>
                  </a:lnTo>
                  <a:lnTo>
                    <a:pt x="12753" y="1683"/>
                  </a:lnTo>
                  <a:lnTo>
                    <a:pt x="12422" y="1439"/>
                  </a:lnTo>
                  <a:lnTo>
                    <a:pt x="12091" y="1213"/>
                  </a:lnTo>
                  <a:lnTo>
                    <a:pt x="11742" y="1012"/>
                  </a:lnTo>
                  <a:lnTo>
                    <a:pt x="11385" y="820"/>
                  </a:lnTo>
                  <a:lnTo>
                    <a:pt x="11027" y="655"/>
                  </a:lnTo>
                  <a:lnTo>
                    <a:pt x="10653" y="507"/>
                  </a:lnTo>
                  <a:lnTo>
                    <a:pt x="10269" y="367"/>
                  </a:lnTo>
                  <a:lnTo>
                    <a:pt x="9886" y="262"/>
                  </a:lnTo>
                  <a:lnTo>
                    <a:pt x="9493" y="167"/>
                  </a:lnTo>
                  <a:lnTo>
                    <a:pt x="9092" y="97"/>
                  </a:lnTo>
                  <a:lnTo>
                    <a:pt x="8691" y="45"/>
                  </a:lnTo>
                  <a:lnTo>
                    <a:pt x="8491" y="18"/>
                  </a:lnTo>
                  <a:lnTo>
                    <a:pt x="8290" y="10"/>
                  </a:lnTo>
                  <a:lnTo>
                    <a:pt x="8081" y="1"/>
                  </a:lnTo>
                  <a:close/>
                </a:path>
              </a:pathLst>
            </a:custGeom>
            <a:solidFill>
              <a:srgbClr val="3B7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8"/>
            <p:cNvSpPr/>
            <p:nvPr/>
          </p:nvSpPr>
          <p:spPr>
            <a:xfrm>
              <a:off x="5906938" y="1759863"/>
              <a:ext cx="394475" cy="394675"/>
            </a:xfrm>
            <a:custGeom>
              <a:avLst/>
              <a:gdLst/>
              <a:ahLst/>
              <a:cxnLst/>
              <a:rect l="l" t="t" r="r" b="b"/>
              <a:pathLst>
                <a:path w="15779" h="15787" extrusionOk="0">
                  <a:moveTo>
                    <a:pt x="7890" y="0"/>
                  </a:moveTo>
                  <a:lnTo>
                    <a:pt x="7611" y="9"/>
                  </a:lnTo>
                  <a:lnTo>
                    <a:pt x="7332" y="26"/>
                  </a:lnTo>
                  <a:lnTo>
                    <a:pt x="7053" y="52"/>
                  </a:lnTo>
                  <a:lnTo>
                    <a:pt x="6774" y="87"/>
                  </a:lnTo>
                  <a:lnTo>
                    <a:pt x="6504" y="131"/>
                  </a:lnTo>
                  <a:lnTo>
                    <a:pt x="6233" y="183"/>
                  </a:lnTo>
                  <a:lnTo>
                    <a:pt x="5963" y="244"/>
                  </a:lnTo>
                  <a:lnTo>
                    <a:pt x="5702" y="323"/>
                  </a:lnTo>
                  <a:lnTo>
                    <a:pt x="5431" y="401"/>
                  </a:lnTo>
                  <a:lnTo>
                    <a:pt x="5179" y="488"/>
                  </a:lnTo>
                  <a:lnTo>
                    <a:pt x="4917" y="593"/>
                  </a:lnTo>
                  <a:lnTo>
                    <a:pt x="4664" y="697"/>
                  </a:lnTo>
                  <a:lnTo>
                    <a:pt x="4420" y="819"/>
                  </a:lnTo>
                  <a:lnTo>
                    <a:pt x="4176" y="941"/>
                  </a:lnTo>
                  <a:lnTo>
                    <a:pt x="3941" y="1072"/>
                  </a:lnTo>
                  <a:lnTo>
                    <a:pt x="3706" y="1220"/>
                  </a:lnTo>
                  <a:lnTo>
                    <a:pt x="3470" y="1369"/>
                  </a:lnTo>
                  <a:lnTo>
                    <a:pt x="3252" y="1525"/>
                  </a:lnTo>
                  <a:lnTo>
                    <a:pt x="3026" y="1691"/>
                  </a:lnTo>
                  <a:lnTo>
                    <a:pt x="2816" y="1857"/>
                  </a:lnTo>
                  <a:lnTo>
                    <a:pt x="2607" y="2040"/>
                  </a:lnTo>
                  <a:lnTo>
                    <a:pt x="2407" y="2223"/>
                  </a:lnTo>
                  <a:lnTo>
                    <a:pt x="2215" y="2423"/>
                  </a:lnTo>
                  <a:lnTo>
                    <a:pt x="2023" y="2624"/>
                  </a:lnTo>
                  <a:lnTo>
                    <a:pt x="1840" y="2833"/>
                  </a:lnTo>
                  <a:lnTo>
                    <a:pt x="1666" y="3042"/>
                  </a:lnTo>
                  <a:lnTo>
                    <a:pt x="1500" y="3260"/>
                  </a:lnTo>
                  <a:lnTo>
                    <a:pt x="1343" y="3487"/>
                  </a:lnTo>
                  <a:lnTo>
                    <a:pt x="1195" y="3722"/>
                  </a:lnTo>
                  <a:lnTo>
                    <a:pt x="1047" y="3966"/>
                  </a:lnTo>
                  <a:lnTo>
                    <a:pt x="916" y="4210"/>
                  </a:lnTo>
                  <a:lnTo>
                    <a:pt x="785" y="4463"/>
                  </a:lnTo>
                  <a:lnTo>
                    <a:pt x="620" y="4829"/>
                  </a:lnTo>
                  <a:lnTo>
                    <a:pt x="472" y="5204"/>
                  </a:lnTo>
                  <a:lnTo>
                    <a:pt x="341" y="5579"/>
                  </a:lnTo>
                  <a:lnTo>
                    <a:pt x="236" y="5962"/>
                  </a:lnTo>
                  <a:lnTo>
                    <a:pt x="149" y="6337"/>
                  </a:lnTo>
                  <a:lnTo>
                    <a:pt x="88" y="6721"/>
                  </a:lnTo>
                  <a:lnTo>
                    <a:pt x="36" y="7104"/>
                  </a:lnTo>
                  <a:lnTo>
                    <a:pt x="10" y="7488"/>
                  </a:lnTo>
                  <a:lnTo>
                    <a:pt x="1" y="7871"/>
                  </a:lnTo>
                  <a:lnTo>
                    <a:pt x="10" y="8255"/>
                  </a:lnTo>
                  <a:lnTo>
                    <a:pt x="36" y="8638"/>
                  </a:lnTo>
                  <a:lnTo>
                    <a:pt x="79" y="9013"/>
                  </a:lnTo>
                  <a:lnTo>
                    <a:pt x="140" y="9388"/>
                  </a:lnTo>
                  <a:lnTo>
                    <a:pt x="228" y="9763"/>
                  </a:lnTo>
                  <a:lnTo>
                    <a:pt x="324" y="10129"/>
                  </a:lnTo>
                  <a:lnTo>
                    <a:pt x="437" y="10486"/>
                  </a:lnTo>
                  <a:lnTo>
                    <a:pt x="576" y="10844"/>
                  </a:lnTo>
                  <a:lnTo>
                    <a:pt x="724" y="11192"/>
                  </a:lnTo>
                  <a:lnTo>
                    <a:pt x="890" y="11532"/>
                  </a:lnTo>
                  <a:lnTo>
                    <a:pt x="1073" y="11864"/>
                  </a:lnTo>
                  <a:lnTo>
                    <a:pt x="1265" y="12186"/>
                  </a:lnTo>
                  <a:lnTo>
                    <a:pt x="1483" y="12500"/>
                  </a:lnTo>
                  <a:lnTo>
                    <a:pt x="1718" y="12805"/>
                  </a:lnTo>
                  <a:lnTo>
                    <a:pt x="1962" y="13101"/>
                  </a:lnTo>
                  <a:lnTo>
                    <a:pt x="2224" y="13389"/>
                  </a:lnTo>
                  <a:lnTo>
                    <a:pt x="2494" y="13659"/>
                  </a:lnTo>
                  <a:lnTo>
                    <a:pt x="2790" y="13921"/>
                  </a:lnTo>
                  <a:lnTo>
                    <a:pt x="3095" y="14165"/>
                  </a:lnTo>
                  <a:lnTo>
                    <a:pt x="3409" y="14391"/>
                  </a:lnTo>
                  <a:lnTo>
                    <a:pt x="3740" y="14609"/>
                  </a:lnTo>
                  <a:lnTo>
                    <a:pt x="4089" y="14810"/>
                  </a:lnTo>
                  <a:lnTo>
                    <a:pt x="4446" y="15002"/>
                  </a:lnTo>
                  <a:lnTo>
                    <a:pt x="4656" y="15097"/>
                  </a:lnTo>
                  <a:lnTo>
                    <a:pt x="4856" y="15185"/>
                  </a:lnTo>
                  <a:lnTo>
                    <a:pt x="5065" y="15263"/>
                  </a:lnTo>
                  <a:lnTo>
                    <a:pt x="5275" y="15341"/>
                  </a:lnTo>
                  <a:lnTo>
                    <a:pt x="5484" y="15411"/>
                  </a:lnTo>
                  <a:lnTo>
                    <a:pt x="5702" y="15481"/>
                  </a:lnTo>
                  <a:lnTo>
                    <a:pt x="5911" y="15533"/>
                  </a:lnTo>
                  <a:lnTo>
                    <a:pt x="6129" y="15586"/>
                  </a:lnTo>
                  <a:lnTo>
                    <a:pt x="6338" y="15638"/>
                  </a:lnTo>
                  <a:lnTo>
                    <a:pt x="6556" y="15673"/>
                  </a:lnTo>
                  <a:lnTo>
                    <a:pt x="6774" y="15708"/>
                  </a:lnTo>
                  <a:lnTo>
                    <a:pt x="6992" y="15734"/>
                  </a:lnTo>
                  <a:lnTo>
                    <a:pt x="7218" y="15760"/>
                  </a:lnTo>
                  <a:lnTo>
                    <a:pt x="7436" y="15777"/>
                  </a:lnTo>
                  <a:lnTo>
                    <a:pt x="7663" y="15786"/>
                  </a:lnTo>
                  <a:lnTo>
                    <a:pt x="8160" y="15786"/>
                  </a:lnTo>
                  <a:lnTo>
                    <a:pt x="8447" y="15769"/>
                  </a:lnTo>
                  <a:lnTo>
                    <a:pt x="8718" y="15742"/>
                  </a:lnTo>
                  <a:lnTo>
                    <a:pt x="8997" y="15708"/>
                  </a:lnTo>
                  <a:lnTo>
                    <a:pt x="9276" y="15664"/>
                  </a:lnTo>
                  <a:lnTo>
                    <a:pt x="9546" y="15612"/>
                  </a:lnTo>
                  <a:lnTo>
                    <a:pt x="9816" y="15542"/>
                  </a:lnTo>
                  <a:lnTo>
                    <a:pt x="10077" y="15472"/>
                  </a:lnTo>
                  <a:lnTo>
                    <a:pt x="10339" y="15394"/>
                  </a:lnTo>
                  <a:lnTo>
                    <a:pt x="10600" y="15298"/>
                  </a:lnTo>
                  <a:lnTo>
                    <a:pt x="10853" y="15202"/>
                  </a:lnTo>
                  <a:lnTo>
                    <a:pt x="11106" y="15089"/>
                  </a:lnTo>
                  <a:lnTo>
                    <a:pt x="11359" y="14975"/>
                  </a:lnTo>
                  <a:lnTo>
                    <a:pt x="11603" y="14853"/>
                  </a:lnTo>
                  <a:lnTo>
                    <a:pt x="11838" y="14714"/>
                  </a:lnTo>
                  <a:lnTo>
                    <a:pt x="12074" y="14574"/>
                  </a:lnTo>
                  <a:lnTo>
                    <a:pt x="12300" y="14426"/>
                  </a:lnTo>
                  <a:lnTo>
                    <a:pt x="12527" y="14269"/>
                  </a:lnTo>
                  <a:lnTo>
                    <a:pt x="12745" y="14104"/>
                  </a:lnTo>
                  <a:lnTo>
                    <a:pt x="12963" y="13929"/>
                  </a:lnTo>
                  <a:lnTo>
                    <a:pt x="13163" y="13755"/>
                  </a:lnTo>
                  <a:lnTo>
                    <a:pt x="13364" y="13563"/>
                  </a:lnTo>
                  <a:lnTo>
                    <a:pt x="13564" y="13371"/>
                  </a:lnTo>
                  <a:lnTo>
                    <a:pt x="13747" y="13171"/>
                  </a:lnTo>
                  <a:lnTo>
                    <a:pt x="13930" y="12962"/>
                  </a:lnTo>
                  <a:lnTo>
                    <a:pt x="14105" y="12753"/>
                  </a:lnTo>
                  <a:lnTo>
                    <a:pt x="14270" y="12526"/>
                  </a:lnTo>
                  <a:lnTo>
                    <a:pt x="14436" y="12299"/>
                  </a:lnTo>
                  <a:lnTo>
                    <a:pt x="14584" y="12064"/>
                  </a:lnTo>
                  <a:lnTo>
                    <a:pt x="14723" y="11829"/>
                  </a:lnTo>
                  <a:lnTo>
                    <a:pt x="14863" y="11585"/>
                  </a:lnTo>
                  <a:lnTo>
                    <a:pt x="14994" y="11332"/>
                  </a:lnTo>
                  <a:lnTo>
                    <a:pt x="15159" y="10966"/>
                  </a:lnTo>
                  <a:lnTo>
                    <a:pt x="15307" y="10591"/>
                  </a:lnTo>
                  <a:lnTo>
                    <a:pt x="15430" y="10216"/>
                  </a:lnTo>
                  <a:lnTo>
                    <a:pt x="15534" y="9833"/>
                  </a:lnTo>
                  <a:lnTo>
                    <a:pt x="15621" y="9449"/>
                  </a:lnTo>
                  <a:lnTo>
                    <a:pt x="15691" y="9065"/>
                  </a:lnTo>
                  <a:lnTo>
                    <a:pt x="15735" y="8682"/>
                  </a:lnTo>
                  <a:lnTo>
                    <a:pt x="15769" y="8298"/>
                  </a:lnTo>
                  <a:lnTo>
                    <a:pt x="15778" y="7915"/>
                  </a:lnTo>
                  <a:lnTo>
                    <a:pt x="15769" y="7531"/>
                  </a:lnTo>
                  <a:lnTo>
                    <a:pt x="15743" y="7156"/>
                  </a:lnTo>
                  <a:lnTo>
                    <a:pt x="15700" y="6773"/>
                  </a:lnTo>
                  <a:lnTo>
                    <a:pt x="15630" y="6407"/>
                  </a:lnTo>
                  <a:lnTo>
                    <a:pt x="15552" y="6032"/>
                  </a:lnTo>
                  <a:lnTo>
                    <a:pt x="15456" y="5666"/>
                  </a:lnTo>
                  <a:lnTo>
                    <a:pt x="15334" y="5309"/>
                  </a:lnTo>
                  <a:lnTo>
                    <a:pt x="15203" y="4951"/>
                  </a:lnTo>
                  <a:lnTo>
                    <a:pt x="15055" y="4602"/>
                  </a:lnTo>
                  <a:lnTo>
                    <a:pt x="14889" y="4263"/>
                  </a:lnTo>
                  <a:lnTo>
                    <a:pt x="14706" y="3931"/>
                  </a:lnTo>
                  <a:lnTo>
                    <a:pt x="14506" y="3600"/>
                  </a:lnTo>
                  <a:lnTo>
                    <a:pt x="14288" y="3286"/>
                  </a:lnTo>
                  <a:lnTo>
                    <a:pt x="14061" y="2981"/>
                  </a:lnTo>
                  <a:lnTo>
                    <a:pt x="13817" y="2694"/>
                  </a:lnTo>
                  <a:lnTo>
                    <a:pt x="13555" y="2406"/>
                  </a:lnTo>
                  <a:lnTo>
                    <a:pt x="13276" y="2136"/>
                  </a:lnTo>
                  <a:lnTo>
                    <a:pt x="12989" y="1874"/>
                  </a:lnTo>
                  <a:lnTo>
                    <a:pt x="12684" y="1630"/>
                  </a:lnTo>
                  <a:lnTo>
                    <a:pt x="12361" y="1395"/>
                  </a:lnTo>
                  <a:lnTo>
                    <a:pt x="12030" y="1186"/>
                  </a:lnTo>
                  <a:lnTo>
                    <a:pt x="11681" y="976"/>
                  </a:lnTo>
                  <a:lnTo>
                    <a:pt x="11324" y="793"/>
                  </a:lnTo>
                  <a:lnTo>
                    <a:pt x="11123" y="697"/>
                  </a:lnTo>
                  <a:lnTo>
                    <a:pt x="10914" y="610"/>
                  </a:lnTo>
                  <a:lnTo>
                    <a:pt x="10705" y="523"/>
                  </a:lnTo>
                  <a:lnTo>
                    <a:pt x="10496" y="453"/>
                  </a:lnTo>
                  <a:lnTo>
                    <a:pt x="10287" y="375"/>
                  </a:lnTo>
                  <a:lnTo>
                    <a:pt x="10077" y="314"/>
                  </a:lnTo>
                  <a:lnTo>
                    <a:pt x="9868" y="253"/>
                  </a:lnTo>
                  <a:lnTo>
                    <a:pt x="9650" y="201"/>
                  </a:lnTo>
                  <a:lnTo>
                    <a:pt x="9432" y="157"/>
                  </a:lnTo>
                  <a:lnTo>
                    <a:pt x="9215" y="113"/>
                  </a:lnTo>
                  <a:lnTo>
                    <a:pt x="8997" y="78"/>
                  </a:lnTo>
                  <a:lnTo>
                    <a:pt x="8779" y="52"/>
                  </a:lnTo>
                  <a:lnTo>
                    <a:pt x="8561" y="35"/>
                  </a:lnTo>
                  <a:lnTo>
                    <a:pt x="8343" y="17"/>
                  </a:lnTo>
                  <a:lnTo>
                    <a:pt x="8116" y="9"/>
                  </a:lnTo>
                  <a:lnTo>
                    <a:pt x="7890" y="0"/>
                  </a:lnTo>
                  <a:close/>
                </a:path>
              </a:pathLst>
            </a:custGeom>
            <a:solidFill>
              <a:srgbClr val="7ECF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8"/>
            <p:cNvSpPr/>
            <p:nvPr/>
          </p:nvSpPr>
          <p:spPr>
            <a:xfrm>
              <a:off x="5945738" y="1840688"/>
              <a:ext cx="316650" cy="233000"/>
            </a:xfrm>
            <a:custGeom>
              <a:avLst/>
              <a:gdLst/>
              <a:ahLst/>
              <a:cxnLst/>
              <a:rect l="l" t="t" r="r" b="b"/>
              <a:pathLst>
                <a:path w="12666" h="9320" extrusionOk="0">
                  <a:moveTo>
                    <a:pt x="12064" y="1"/>
                  </a:moveTo>
                  <a:lnTo>
                    <a:pt x="1" y="8465"/>
                  </a:lnTo>
                  <a:lnTo>
                    <a:pt x="602" y="9319"/>
                  </a:lnTo>
                  <a:lnTo>
                    <a:pt x="12666" y="855"/>
                  </a:lnTo>
                  <a:lnTo>
                    <a:pt x="12064" y="1"/>
                  </a:lnTo>
                  <a:close/>
                </a:path>
              </a:pathLst>
            </a:custGeom>
            <a:solidFill>
              <a:srgbClr val="3B7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98" name="Picture 2" descr="Alcohol - Free food and restaurant icons">
            <a:extLst>
              <a:ext uri="{FF2B5EF4-FFF2-40B4-BE49-F238E27FC236}">
                <a16:creationId xmlns:a16="http://schemas.microsoft.com/office/drawing/2014/main" id="{4356B67D-A5B1-97EE-9D35-ABDA64903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04" y="3895550"/>
            <a:ext cx="1197864" cy="11978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55"/>
          <p:cNvSpPr txBox="1">
            <a:spLocks noGrp="1"/>
          </p:cNvSpPr>
          <p:nvPr>
            <p:ph type="title"/>
          </p:nvPr>
        </p:nvSpPr>
        <p:spPr>
          <a:xfrm>
            <a:off x="285750" y="200164"/>
            <a:ext cx="6286200" cy="5931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400"/>
              <a:buNone/>
            </a:pPr>
            <a:endParaRPr/>
          </a:p>
        </p:txBody>
      </p:sp>
      <p:sp>
        <p:nvSpPr>
          <p:cNvPr id="481" name="Google Shape;481;p55"/>
          <p:cNvSpPr txBox="1">
            <a:spLocks noGrp="1"/>
          </p:cNvSpPr>
          <p:nvPr>
            <p:ph type="body" idx="1"/>
          </p:nvPr>
        </p:nvSpPr>
        <p:spPr>
          <a:xfrm>
            <a:off x="285749" y="966977"/>
            <a:ext cx="6306000" cy="2479200"/>
          </a:xfrm>
          <a:prstGeom prst="rect">
            <a:avLst/>
          </a:prstGeom>
          <a:noFill/>
          <a:ln>
            <a:noFill/>
          </a:ln>
        </p:spPr>
        <p:txBody>
          <a:bodyPr spcFirstLastPara="1" wrap="square" lIns="68575" tIns="34275" rIns="68575" bIns="34275" anchor="t" anchorCtr="0">
            <a:noAutofit/>
          </a:bodyPr>
          <a:lstStyle/>
          <a:p>
            <a:pPr marL="0" lvl="0" indent="0" algn="l" rtl="0">
              <a:lnSpc>
                <a:spcPct val="110000"/>
              </a:lnSpc>
              <a:spcBef>
                <a:spcPts val="700"/>
              </a:spcBef>
              <a:spcAft>
                <a:spcPts val="0"/>
              </a:spcAft>
              <a:buSzPts val="1400"/>
              <a:buNone/>
            </a:pPr>
            <a:endParaRPr/>
          </a:p>
        </p:txBody>
      </p:sp>
      <p:pic>
        <p:nvPicPr>
          <p:cNvPr id="482" name="Google Shape;482;p55"/>
          <p:cNvPicPr preferRelativeResize="0"/>
          <p:nvPr/>
        </p:nvPicPr>
        <p:blipFill rotWithShape="1">
          <a:blip r:embed="rId3">
            <a:alphaModFix/>
          </a:blip>
          <a:srcRect/>
          <a:stretch/>
        </p:blipFill>
        <p:spPr>
          <a:xfrm>
            <a:off x="285778" y="0"/>
            <a:ext cx="8089948" cy="4854001"/>
          </a:xfrm>
          <a:prstGeom prst="rect">
            <a:avLst/>
          </a:prstGeom>
          <a:noFill/>
          <a:ln>
            <a:noFill/>
          </a:ln>
        </p:spPr>
      </p:pic>
      <p:sp>
        <p:nvSpPr>
          <p:cNvPr id="483" name="Google Shape;483;p55"/>
          <p:cNvSpPr txBox="1"/>
          <p:nvPr/>
        </p:nvSpPr>
        <p:spPr>
          <a:xfrm>
            <a:off x="223125" y="4639400"/>
            <a:ext cx="4750500" cy="3540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b="0" i="0" u="none" strike="noStrike" cap="none">
                <a:solidFill>
                  <a:srgbClr val="000000"/>
                </a:solidFill>
                <a:latin typeface="Avenir"/>
                <a:ea typeface="Avenir"/>
                <a:cs typeface="Avenir"/>
                <a:sym typeface="Avenir"/>
              </a:rPr>
              <a:t>Centers for Disease Control and Prevention, 2019</a:t>
            </a:r>
            <a:endParaRPr b="0" i="0" u="none" strike="noStrike" cap="none">
              <a:solidFill>
                <a:srgbClr val="000000"/>
              </a:solidFill>
              <a:latin typeface="Avenir"/>
              <a:ea typeface="Avenir"/>
              <a:cs typeface="Avenir"/>
              <a:sym typeface="Avenir"/>
            </a:endParaRPr>
          </a:p>
        </p:txBody>
      </p:sp>
      <p:sp>
        <p:nvSpPr>
          <p:cNvPr id="4" name="Rectangle 3">
            <a:extLst>
              <a:ext uri="{FF2B5EF4-FFF2-40B4-BE49-F238E27FC236}">
                <a16:creationId xmlns:a16="http://schemas.microsoft.com/office/drawing/2014/main" id="{83E6F0FB-DF44-7282-6EDB-887425A5F4D2}"/>
              </a:ext>
            </a:extLst>
          </p:cNvPr>
          <p:cNvSpPr/>
          <p:nvPr/>
        </p:nvSpPr>
        <p:spPr>
          <a:xfrm>
            <a:off x="4114800" y="73816"/>
            <a:ext cx="4260926" cy="593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cs typeface="Beirut" pitchFamily="2" charset="-78"/>
              </a:rPr>
              <a:t>La </a:t>
            </a:r>
            <a:r>
              <a:rPr lang="en-US" sz="1800" dirty="0" err="1">
                <a:solidFill>
                  <a:schemeClr val="tx1"/>
                </a:solidFill>
                <a:cs typeface="Beirut" pitchFamily="2" charset="-78"/>
              </a:rPr>
              <a:t>adversidad</a:t>
            </a:r>
            <a:r>
              <a:rPr lang="en-US" sz="1800" dirty="0">
                <a:solidFill>
                  <a:schemeClr val="tx1"/>
                </a:solidFill>
                <a:cs typeface="Beirut" pitchFamily="2" charset="-78"/>
              </a:rPr>
              <a:t> </a:t>
            </a:r>
            <a:r>
              <a:rPr lang="en-US" sz="1800" dirty="0" err="1">
                <a:solidFill>
                  <a:schemeClr val="tx1"/>
                </a:solidFill>
                <a:cs typeface="Beirut" pitchFamily="2" charset="-78"/>
              </a:rPr>
              <a:t>temprana</a:t>
            </a:r>
            <a:r>
              <a:rPr lang="en-US" sz="1800" dirty="0">
                <a:solidFill>
                  <a:schemeClr val="tx1"/>
                </a:solidFill>
                <a:cs typeface="Beirut" pitchFamily="2" charset="-78"/>
              </a:rPr>
              <a:t> </a:t>
            </a:r>
            <a:r>
              <a:rPr lang="en-US" sz="1800" dirty="0" err="1">
                <a:solidFill>
                  <a:schemeClr val="tx1"/>
                </a:solidFill>
                <a:cs typeface="Beirut" pitchFamily="2" charset="-78"/>
              </a:rPr>
              <a:t>tiene</a:t>
            </a:r>
            <a:r>
              <a:rPr lang="en-US" sz="1800" dirty="0">
                <a:solidFill>
                  <a:schemeClr val="tx1"/>
                </a:solidFill>
                <a:cs typeface="Beirut" pitchFamily="2" charset="-78"/>
              </a:rPr>
              <a:t> </a:t>
            </a:r>
            <a:r>
              <a:rPr lang="en-US" sz="1800" dirty="0" err="1">
                <a:solidFill>
                  <a:schemeClr val="tx1"/>
                </a:solidFill>
                <a:cs typeface="Beirut" pitchFamily="2" charset="-78"/>
              </a:rPr>
              <a:t>efectos</a:t>
            </a:r>
            <a:r>
              <a:rPr lang="en-US" sz="1800" dirty="0">
                <a:solidFill>
                  <a:schemeClr val="tx1"/>
                </a:solidFill>
                <a:cs typeface="Beirut" pitchFamily="2" charset="-78"/>
              </a:rPr>
              <a:t> </a:t>
            </a:r>
            <a:r>
              <a:rPr lang="en-US" sz="1800" dirty="0" err="1">
                <a:solidFill>
                  <a:schemeClr val="tx1"/>
                </a:solidFill>
                <a:cs typeface="Beirut" pitchFamily="2" charset="-78"/>
              </a:rPr>
              <a:t>duraderos</a:t>
            </a:r>
            <a:endParaRPr lang="en-US" sz="1800" dirty="0">
              <a:solidFill>
                <a:schemeClr val="tx1"/>
              </a:solidFill>
              <a:cs typeface="Beirut" pitchFamily="2" charset="-78"/>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56"/>
          <p:cNvSpPr txBox="1">
            <a:spLocks noGrp="1"/>
          </p:cNvSpPr>
          <p:nvPr>
            <p:ph type="title"/>
          </p:nvPr>
        </p:nvSpPr>
        <p:spPr>
          <a:xfrm>
            <a:off x="285750" y="383150"/>
            <a:ext cx="6286200" cy="5931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400"/>
              <a:buNone/>
            </a:pPr>
            <a:r>
              <a:rPr lang="en-US" sz="3200" dirty="0" err="1"/>
              <a:t>Ciclo</a:t>
            </a:r>
            <a:r>
              <a:rPr lang="en-US" sz="3200" dirty="0"/>
              <a:t> del Trauma</a:t>
            </a:r>
            <a:endParaRPr sz="3200" dirty="0"/>
          </a:p>
        </p:txBody>
      </p:sp>
      <p:sp>
        <p:nvSpPr>
          <p:cNvPr id="490" name="Google Shape;490;p56"/>
          <p:cNvSpPr txBox="1">
            <a:spLocks noGrp="1"/>
          </p:cNvSpPr>
          <p:nvPr>
            <p:ph type="body" idx="1"/>
          </p:nvPr>
        </p:nvSpPr>
        <p:spPr>
          <a:xfrm>
            <a:off x="182665" y="976250"/>
            <a:ext cx="5505441" cy="3503100"/>
          </a:xfrm>
          <a:prstGeom prst="rect">
            <a:avLst/>
          </a:prstGeom>
          <a:noFill/>
          <a:ln>
            <a:noFill/>
          </a:ln>
        </p:spPr>
        <p:txBody>
          <a:bodyPr spcFirstLastPara="1" wrap="square" lIns="68575" tIns="34275" rIns="68575" bIns="34275" anchor="t" anchorCtr="0">
            <a:noAutofit/>
          </a:bodyPr>
          <a:lstStyle/>
          <a:p>
            <a:pPr marL="0" lvl="0" indent="0" algn="l" rtl="0">
              <a:lnSpc>
                <a:spcPct val="110000"/>
              </a:lnSpc>
              <a:spcBef>
                <a:spcPts val="700"/>
              </a:spcBef>
              <a:spcAft>
                <a:spcPts val="0"/>
              </a:spcAft>
              <a:buSzPts val="1400"/>
              <a:buNone/>
            </a:pPr>
            <a:r>
              <a:rPr lang="en-US" sz="2000" dirty="0">
                <a:solidFill>
                  <a:srgbClr val="595959"/>
                </a:solidFill>
                <a:latin typeface="Arial"/>
                <a:ea typeface="Arial"/>
                <a:cs typeface="Arial"/>
                <a:sym typeface="Arial"/>
              </a:rPr>
              <a:t>- </a:t>
            </a:r>
            <a:r>
              <a:rPr lang="en-US" sz="2000" dirty="0" err="1">
                <a:solidFill>
                  <a:srgbClr val="595959"/>
                </a:solidFill>
                <a:latin typeface="Arial"/>
                <a:ea typeface="Arial"/>
                <a:cs typeface="Arial"/>
                <a:sym typeface="Arial"/>
              </a:rPr>
              <a:t>Cuando</a:t>
            </a:r>
            <a:r>
              <a:rPr lang="en-US" sz="2000" dirty="0">
                <a:solidFill>
                  <a:srgbClr val="595959"/>
                </a:solidFill>
                <a:latin typeface="Arial"/>
                <a:ea typeface="Arial"/>
                <a:cs typeface="Arial"/>
                <a:sym typeface="Arial"/>
              </a:rPr>
              <a:t> </a:t>
            </a:r>
            <a:r>
              <a:rPr lang="en-US" sz="2000" dirty="0" err="1">
                <a:solidFill>
                  <a:srgbClr val="595959"/>
                </a:solidFill>
                <a:latin typeface="Arial"/>
                <a:ea typeface="Arial"/>
                <a:cs typeface="Arial"/>
                <a:sym typeface="Arial"/>
              </a:rPr>
              <a:t>el</a:t>
            </a:r>
            <a:r>
              <a:rPr lang="en-US" sz="2000" dirty="0">
                <a:solidFill>
                  <a:srgbClr val="595959"/>
                </a:solidFill>
                <a:latin typeface="Arial"/>
                <a:ea typeface="Arial"/>
                <a:cs typeface="Arial"/>
                <a:sym typeface="Arial"/>
              </a:rPr>
              <a:t> trauma causa </a:t>
            </a:r>
            <a:r>
              <a:rPr lang="en-US" sz="2000" dirty="0" err="1">
                <a:solidFill>
                  <a:srgbClr val="595959"/>
                </a:solidFill>
                <a:latin typeface="Arial"/>
                <a:ea typeface="Arial"/>
                <a:cs typeface="Arial"/>
                <a:sym typeface="Arial"/>
              </a:rPr>
              <a:t>daños</a:t>
            </a:r>
            <a:r>
              <a:rPr lang="en-US" sz="2000" dirty="0">
                <a:solidFill>
                  <a:srgbClr val="595959"/>
                </a:solidFill>
                <a:latin typeface="Arial"/>
                <a:ea typeface="Arial"/>
                <a:cs typeface="Arial"/>
                <a:sym typeface="Arial"/>
              </a:rPr>
              <a:t> </a:t>
            </a:r>
            <a:r>
              <a:rPr lang="en-US" sz="2000" dirty="0" err="1">
                <a:solidFill>
                  <a:srgbClr val="595959"/>
                </a:solidFill>
                <a:latin typeface="Arial"/>
                <a:ea typeface="Arial"/>
                <a:cs typeface="Arial"/>
                <a:sym typeface="Arial"/>
              </a:rPr>
              <a:t>emocionales</a:t>
            </a:r>
            <a:r>
              <a:rPr lang="en-US" sz="2000" dirty="0">
                <a:solidFill>
                  <a:srgbClr val="595959"/>
                </a:solidFill>
                <a:latin typeface="Arial"/>
                <a:ea typeface="Arial"/>
                <a:cs typeface="Arial"/>
                <a:sym typeface="Arial"/>
              </a:rPr>
              <a:t> o </a:t>
            </a:r>
            <a:r>
              <a:rPr lang="en-US" sz="2000" dirty="0" err="1">
                <a:solidFill>
                  <a:srgbClr val="595959"/>
                </a:solidFill>
                <a:latin typeface="Arial"/>
                <a:ea typeface="Arial"/>
                <a:cs typeface="Arial"/>
                <a:sym typeface="Arial"/>
              </a:rPr>
              <a:t>psicológicos</a:t>
            </a:r>
            <a:r>
              <a:rPr lang="en-US" sz="2000" dirty="0">
                <a:solidFill>
                  <a:srgbClr val="595959"/>
                </a:solidFill>
                <a:latin typeface="Arial"/>
                <a:ea typeface="Arial"/>
                <a:cs typeface="Arial"/>
                <a:sym typeface="Arial"/>
              </a:rPr>
              <a:t>, </a:t>
            </a:r>
            <a:r>
              <a:rPr lang="en-US" sz="2000" dirty="0" err="1">
                <a:solidFill>
                  <a:srgbClr val="595959"/>
                </a:solidFill>
                <a:latin typeface="Arial"/>
                <a:ea typeface="Arial"/>
                <a:cs typeface="Arial"/>
                <a:sym typeface="Arial"/>
              </a:rPr>
              <a:t>ésto</a:t>
            </a:r>
            <a:r>
              <a:rPr lang="en-US" sz="2000" dirty="0">
                <a:solidFill>
                  <a:srgbClr val="595959"/>
                </a:solidFill>
                <a:latin typeface="Arial"/>
                <a:ea typeface="Arial"/>
                <a:cs typeface="Arial"/>
                <a:sym typeface="Arial"/>
              </a:rPr>
              <a:t> </a:t>
            </a:r>
            <a:r>
              <a:rPr lang="en-US" sz="2000" dirty="0" err="1">
                <a:solidFill>
                  <a:srgbClr val="595959"/>
                </a:solidFill>
                <a:latin typeface="Arial"/>
                <a:ea typeface="Arial"/>
                <a:cs typeface="Arial"/>
                <a:sym typeface="Arial"/>
              </a:rPr>
              <a:t>puede</a:t>
            </a:r>
            <a:r>
              <a:rPr lang="en-US" sz="2000" dirty="0">
                <a:solidFill>
                  <a:srgbClr val="595959"/>
                </a:solidFill>
                <a:latin typeface="Arial"/>
                <a:ea typeface="Arial"/>
                <a:cs typeface="Arial"/>
                <a:sym typeface="Arial"/>
              </a:rPr>
              <a:t> </a:t>
            </a:r>
            <a:r>
              <a:rPr lang="en-US" sz="2000" dirty="0" err="1">
                <a:solidFill>
                  <a:srgbClr val="595959"/>
                </a:solidFill>
                <a:latin typeface="Arial"/>
                <a:ea typeface="Arial"/>
                <a:cs typeface="Arial"/>
                <a:sym typeface="Arial"/>
              </a:rPr>
              <a:t>resultar</a:t>
            </a:r>
            <a:r>
              <a:rPr lang="en-US" sz="2000" dirty="0">
                <a:solidFill>
                  <a:srgbClr val="595959"/>
                </a:solidFill>
                <a:latin typeface="Arial"/>
                <a:ea typeface="Arial"/>
                <a:cs typeface="Arial"/>
                <a:sym typeface="Arial"/>
              </a:rPr>
              <a:t> </a:t>
            </a:r>
            <a:r>
              <a:rPr lang="en-US" sz="2000" dirty="0" err="1">
                <a:solidFill>
                  <a:srgbClr val="595959"/>
                </a:solidFill>
                <a:latin typeface="Arial"/>
                <a:ea typeface="Arial"/>
                <a:cs typeface="Arial"/>
                <a:sym typeface="Arial"/>
              </a:rPr>
              <a:t>en</a:t>
            </a:r>
            <a:r>
              <a:rPr lang="en-US" sz="2000" dirty="0">
                <a:solidFill>
                  <a:srgbClr val="595959"/>
                </a:solidFill>
                <a:latin typeface="Arial"/>
                <a:ea typeface="Arial"/>
                <a:cs typeface="Arial"/>
                <a:sym typeface="Arial"/>
              </a:rPr>
              <a:t> </a:t>
            </a:r>
            <a:r>
              <a:rPr lang="en-US" sz="2000" dirty="0" err="1">
                <a:solidFill>
                  <a:srgbClr val="595959"/>
                </a:solidFill>
                <a:latin typeface="Arial"/>
                <a:ea typeface="Arial"/>
                <a:cs typeface="Arial"/>
                <a:sym typeface="Arial"/>
              </a:rPr>
              <a:t>comportamientos</a:t>
            </a:r>
            <a:r>
              <a:rPr lang="en-US" sz="2000" dirty="0">
                <a:solidFill>
                  <a:srgbClr val="595959"/>
                </a:solidFill>
                <a:latin typeface="Arial"/>
                <a:ea typeface="Arial"/>
                <a:cs typeface="Arial"/>
                <a:sym typeface="Arial"/>
              </a:rPr>
              <a:t> o </a:t>
            </a:r>
            <a:r>
              <a:rPr lang="en-US" sz="2000" dirty="0" err="1">
                <a:solidFill>
                  <a:srgbClr val="595959"/>
                </a:solidFill>
                <a:latin typeface="Arial"/>
                <a:ea typeface="Arial"/>
                <a:cs typeface="Arial"/>
                <a:sym typeface="Arial"/>
              </a:rPr>
              <a:t>patrones</a:t>
            </a:r>
            <a:r>
              <a:rPr lang="en-US" sz="2000" dirty="0">
                <a:solidFill>
                  <a:srgbClr val="595959"/>
                </a:solidFill>
                <a:latin typeface="Arial"/>
                <a:ea typeface="Arial"/>
                <a:cs typeface="Arial"/>
                <a:sym typeface="Arial"/>
              </a:rPr>
              <a:t> de </a:t>
            </a:r>
            <a:r>
              <a:rPr lang="en-US" sz="2000" dirty="0" err="1">
                <a:solidFill>
                  <a:srgbClr val="595959"/>
                </a:solidFill>
                <a:latin typeface="Arial"/>
                <a:ea typeface="Arial"/>
                <a:cs typeface="Arial"/>
                <a:sym typeface="Arial"/>
              </a:rPr>
              <a:t>pensamiento</a:t>
            </a:r>
            <a:r>
              <a:rPr lang="en-US" sz="2000" dirty="0">
                <a:solidFill>
                  <a:srgbClr val="595959"/>
                </a:solidFill>
                <a:latin typeface="Arial"/>
                <a:ea typeface="Arial"/>
                <a:cs typeface="Arial"/>
                <a:sym typeface="Arial"/>
              </a:rPr>
              <a:t> que </a:t>
            </a:r>
            <a:r>
              <a:rPr lang="en-US" sz="2000" dirty="0" err="1">
                <a:solidFill>
                  <a:srgbClr val="595959"/>
                </a:solidFill>
                <a:latin typeface="Arial"/>
                <a:ea typeface="Arial"/>
                <a:cs typeface="Arial"/>
                <a:sym typeface="Arial"/>
              </a:rPr>
              <a:t>los</a:t>
            </a:r>
            <a:r>
              <a:rPr lang="en-US" sz="2000" dirty="0">
                <a:solidFill>
                  <a:srgbClr val="595959"/>
                </a:solidFill>
                <a:latin typeface="Arial"/>
                <a:ea typeface="Arial"/>
                <a:cs typeface="Arial"/>
                <a:sym typeface="Arial"/>
              </a:rPr>
              <a:t> </a:t>
            </a:r>
            <a:r>
              <a:rPr lang="en-US" sz="2000" dirty="0" err="1">
                <a:solidFill>
                  <a:srgbClr val="595959"/>
                </a:solidFill>
                <a:latin typeface="Arial"/>
                <a:ea typeface="Arial"/>
                <a:cs typeface="Arial"/>
                <a:sym typeface="Arial"/>
              </a:rPr>
              <a:t>ponen</a:t>
            </a:r>
            <a:r>
              <a:rPr lang="en-US" sz="2000" dirty="0">
                <a:solidFill>
                  <a:srgbClr val="595959"/>
                </a:solidFill>
                <a:latin typeface="Arial"/>
                <a:ea typeface="Arial"/>
                <a:cs typeface="Arial"/>
                <a:sym typeface="Arial"/>
              </a:rPr>
              <a:t> </a:t>
            </a:r>
            <a:r>
              <a:rPr lang="en-US" sz="2000" dirty="0" err="1">
                <a:solidFill>
                  <a:srgbClr val="595959"/>
                </a:solidFill>
                <a:latin typeface="Arial"/>
                <a:ea typeface="Arial"/>
                <a:cs typeface="Arial"/>
                <a:sym typeface="Arial"/>
              </a:rPr>
              <a:t>en</a:t>
            </a:r>
            <a:r>
              <a:rPr lang="en-US" sz="2000" dirty="0">
                <a:solidFill>
                  <a:srgbClr val="595959"/>
                </a:solidFill>
                <a:latin typeface="Arial"/>
                <a:ea typeface="Arial"/>
                <a:cs typeface="Arial"/>
                <a:sym typeface="Arial"/>
              </a:rPr>
              <a:t> </a:t>
            </a:r>
            <a:r>
              <a:rPr lang="en-US" sz="2000" dirty="0" err="1">
                <a:solidFill>
                  <a:srgbClr val="595959"/>
                </a:solidFill>
                <a:latin typeface="Arial"/>
                <a:ea typeface="Arial"/>
                <a:cs typeface="Arial"/>
                <a:sym typeface="Arial"/>
              </a:rPr>
              <a:t>el</a:t>
            </a:r>
            <a:r>
              <a:rPr lang="en-US" sz="2000" dirty="0">
                <a:solidFill>
                  <a:srgbClr val="595959"/>
                </a:solidFill>
                <a:latin typeface="Arial"/>
                <a:ea typeface="Arial"/>
                <a:cs typeface="Arial"/>
                <a:sym typeface="Arial"/>
              </a:rPr>
              <a:t> </a:t>
            </a:r>
            <a:r>
              <a:rPr lang="en-US" sz="2000" dirty="0" err="1">
                <a:solidFill>
                  <a:srgbClr val="595959"/>
                </a:solidFill>
                <a:latin typeface="Arial"/>
                <a:ea typeface="Arial"/>
                <a:cs typeface="Arial"/>
                <a:sym typeface="Arial"/>
              </a:rPr>
              <a:t>camino</a:t>
            </a:r>
            <a:r>
              <a:rPr lang="en-US" sz="2000" dirty="0">
                <a:solidFill>
                  <a:srgbClr val="595959"/>
                </a:solidFill>
                <a:latin typeface="Arial"/>
                <a:ea typeface="Arial"/>
                <a:cs typeface="Arial"/>
                <a:sym typeface="Arial"/>
              </a:rPr>
              <a:t> de </a:t>
            </a:r>
            <a:r>
              <a:rPr lang="en-US" sz="2000" dirty="0" err="1">
                <a:solidFill>
                  <a:srgbClr val="595959"/>
                </a:solidFill>
                <a:latin typeface="Arial"/>
                <a:ea typeface="Arial"/>
                <a:cs typeface="Arial"/>
                <a:sym typeface="Arial"/>
              </a:rPr>
              <a:t>nuevos</a:t>
            </a:r>
            <a:r>
              <a:rPr lang="en-US" sz="2000" dirty="0">
                <a:solidFill>
                  <a:srgbClr val="595959"/>
                </a:solidFill>
                <a:latin typeface="Arial"/>
                <a:ea typeface="Arial"/>
                <a:cs typeface="Arial"/>
                <a:sym typeface="Arial"/>
              </a:rPr>
              <a:t> traumas.</a:t>
            </a:r>
          </a:p>
          <a:p>
            <a:pPr marL="0" lvl="0" indent="0" algn="l" rtl="0">
              <a:lnSpc>
                <a:spcPct val="110000"/>
              </a:lnSpc>
              <a:spcBef>
                <a:spcPts val="700"/>
              </a:spcBef>
              <a:spcAft>
                <a:spcPts val="0"/>
              </a:spcAft>
              <a:buSzPts val="1400"/>
              <a:buNone/>
            </a:pPr>
            <a:endParaRPr lang="en-US" sz="2000" dirty="0">
              <a:solidFill>
                <a:srgbClr val="595959"/>
              </a:solidFill>
              <a:latin typeface="Arial"/>
              <a:ea typeface="Arial"/>
              <a:cs typeface="Arial"/>
              <a:sym typeface="Arial"/>
            </a:endParaRPr>
          </a:p>
          <a:p>
            <a:pPr marL="0" lvl="0" indent="0" algn="l" rtl="0">
              <a:lnSpc>
                <a:spcPct val="110000"/>
              </a:lnSpc>
              <a:spcBef>
                <a:spcPts val="700"/>
              </a:spcBef>
              <a:spcAft>
                <a:spcPts val="0"/>
              </a:spcAft>
              <a:buSzPts val="1400"/>
              <a:buNone/>
            </a:pPr>
            <a:r>
              <a:rPr lang="en-US" sz="2000" dirty="0">
                <a:solidFill>
                  <a:srgbClr val="595959"/>
                </a:solidFill>
                <a:latin typeface="Arial"/>
                <a:ea typeface="Arial"/>
                <a:cs typeface="Arial"/>
                <a:sym typeface="Arial"/>
              </a:rPr>
              <a:t>- Un </a:t>
            </a:r>
            <a:r>
              <a:rPr lang="en-US" sz="2000" dirty="0" err="1">
                <a:solidFill>
                  <a:srgbClr val="595959"/>
                </a:solidFill>
                <a:latin typeface="Arial"/>
                <a:ea typeface="Arial"/>
                <a:cs typeface="Arial"/>
                <a:sym typeface="Arial"/>
              </a:rPr>
              <a:t>objetivo</a:t>
            </a:r>
            <a:r>
              <a:rPr lang="en-US" sz="2000" dirty="0">
                <a:solidFill>
                  <a:srgbClr val="595959"/>
                </a:solidFill>
                <a:latin typeface="Arial"/>
                <a:ea typeface="Arial"/>
                <a:cs typeface="Arial"/>
                <a:sym typeface="Arial"/>
              </a:rPr>
              <a:t> primordial es </a:t>
            </a:r>
            <a:r>
              <a:rPr lang="en-US" sz="2000" dirty="0" err="1">
                <a:solidFill>
                  <a:srgbClr val="595959"/>
                </a:solidFill>
                <a:latin typeface="Arial"/>
                <a:ea typeface="Arial"/>
                <a:cs typeface="Arial"/>
                <a:sym typeface="Arial"/>
              </a:rPr>
              <a:t>prevenir</a:t>
            </a:r>
            <a:r>
              <a:rPr lang="en-US" sz="2000" dirty="0">
                <a:solidFill>
                  <a:srgbClr val="595959"/>
                </a:solidFill>
                <a:latin typeface="Arial"/>
                <a:ea typeface="Arial"/>
                <a:cs typeface="Arial"/>
                <a:sym typeface="Arial"/>
              </a:rPr>
              <a:t> la </a:t>
            </a:r>
            <a:r>
              <a:rPr lang="en-US" sz="2000" dirty="0" err="1">
                <a:solidFill>
                  <a:srgbClr val="595959"/>
                </a:solidFill>
                <a:latin typeface="Arial"/>
                <a:ea typeface="Arial"/>
                <a:cs typeface="Arial"/>
                <a:sym typeface="Arial"/>
              </a:rPr>
              <a:t>repetición</a:t>
            </a:r>
            <a:r>
              <a:rPr lang="en-US" sz="2000" dirty="0">
                <a:solidFill>
                  <a:srgbClr val="595959"/>
                </a:solidFill>
                <a:latin typeface="Arial"/>
                <a:ea typeface="Arial"/>
                <a:cs typeface="Arial"/>
                <a:sym typeface="Arial"/>
              </a:rPr>
              <a:t> de </a:t>
            </a:r>
            <a:r>
              <a:rPr lang="en-US" sz="2000" dirty="0" err="1">
                <a:solidFill>
                  <a:srgbClr val="595959"/>
                </a:solidFill>
                <a:latin typeface="Arial"/>
                <a:ea typeface="Arial"/>
                <a:cs typeface="Arial"/>
                <a:sym typeface="Arial"/>
              </a:rPr>
              <a:t>lesiones</a:t>
            </a:r>
            <a:r>
              <a:rPr lang="en-US" sz="2000" dirty="0">
                <a:solidFill>
                  <a:srgbClr val="595959"/>
                </a:solidFill>
                <a:latin typeface="Arial"/>
                <a:ea typeface="Arial"/>
                <a:cs typeface="Arial"/>
                <a:sym typeface="Arial"/>
              </a:rPr>
              <a:t> y traumas </a:t>
            </a:r>
            <a:r>
              <a:rPr lang="en-US" sz="2000" dirty="0" err="1">
                <a:solidFill>
                  <a:srgbClr val="595959"/>
                </a:solidFill>
                <a:latin typeface="Arial"/>
                <a:ea typeface="Arial"/>
                <a:cs typeface="Arial"/>
                <a:sym typeface="Arial"/>
              </a:rPr>
              <a:t>reconociendo</a:t>
            </a:r>
            <a:r>
              <a:rPr lang="en-US" sz="2000" dirty="0">
                <a:solidFill>
                  <a:srgbClr val="595959"/>
                </a:solidFill>
                <a:latin typeface="Arial"/>
                <a:ea typeface="Arial"/>
                <a:cs typeface="Arial"/>
                <a:sym typeface="Arial"/>
              </a:rPr>
              <a:t> </a:t>
            </a:r>
            <a:r>
              <a:rPr lang="en-US" sz="2000" dirty="0" err="1">
                <a:solidFill>
                  <a:srgbClr val="595959"/>
                </a:solidFill>
                <a:latin typeface="Arial"/>
                <a:ea typeface="Arial"/>
                <a:cs typeface="Arial"/>
                <a:sym typeface="Arial"/>
              </a:rPr>
              <a:t>el</a:t>
            </a:r>
            <a:r>
              <a:rPr lang="en-US" sz="2000" dirty="0">
                <a:solidFill>
                  <a:srgbClr val="595959"/>
                </a:solidFill>
                <a:latin typeface="Arial"/>
                <a:ea typeface="Arial"/>
                <a:cs typeface="Arial"/>
                <a:sym typeface="Arial"/>
              </a:rPr>
              <a:t> trauma, y </a:t>
            </a:r>
            <a:r>
              <a:rPr lang="en-US" sz="2000" dirty="0" err="1">
                <a:solidFill>
                  <a:srgbClr val="595959"/>
                </a:solidFill>
                <a:latin typeface="Arial"/>
                <a:ea typeface="Arial"/>
                <a:cs typeface="Arial"/>
                <a:sym typeface="Arial"/>
              </a:rPr>
              <a:t>evitando</a:t>
            </a:r>
            <a:r>
              <a:rPr lang="en-US" sz="2000" dirty="0">
                <a:solidFill>
                  <a:srgbClr val="595959"/>
                </a:solidFill>
                <a:latin typeface="Arial"/>
                <a:ea typeface="Arial"/>
                <a:cs typeface="Arial"/>
                <a:sym typeface="Arial"/>
              </a:rPr>
              <a:t> </a:t>
            </a:r>
            <a:r>
              <a:rPr lang="en-US" sz="2000" dirty="0" err="1">
                <a:solidFill>
                  <a:srgbClr val="595959"/>
                </a:solidFill>
                <a:latin typeface="Arial"/>
                <a:ea typeface="Arial"/>
                <a:cs typeface="Arial"/>
                <a:sym typeface="Arial"/>
              </a:rPr>
              <a:t>el</a:t>
            </a:r>
            <a:r>
              <a:rPr lang="en-US" sz="2000" dirty="0">
                <a:solidFill>
                  <a:srgbClr val="595959"/>
                </a:solidFill>
                <a:latin typeface="Arial"/>
                <a:ea typeface="Arial"/>
                <a:cs typeface="Arial"/>
                <a:sym typeface="Arial"/>
              </a:rPr>
              <a:t> stigma.</a:t>
            </a:r>
            <a:endParaRPr dirty="0"/>
          </a:p>
        </p:txBody>
      </p:sp>
      <p:sp>
        <p:nvSpPr>
          <p:cNvPr id="492" name="Google Shape;492;p56"/>
          <p:cNvSpPr txBox="1"/>
          <p:nvPr/>
        </p:nvSpPr>
        <p:spPr>
          <a:xfrm>
            <a:off x="6172201" y="4583383"/>
            <a:ext cx="3390714" cy="353933"/>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dirty="0"/>
              <a:t>(</a:t>
            </a:r>
            <a:r>
              <a:rPr lang="en-US" i="1" dirty="0" err="1"/>
              <a:t>Resolución</a:t>
            </a:r>
            <a:r>
              <a:rPr lang="en-US" i="1" dirty="0"/>
              <a:t> </a:t>
            </a:r>
            <a:r>
              <a:rPr lang="en-US" i="1" dirty="0" err="1"/>
              <a:t>Somática</a:t>
            </a:r>
            <a:r>
              <a:rPr lang="en-US" i="1" dirty="0"/>
              <a:t> del Trauma</a:t>
            </a:r>
            <a:r>
              <a:rPr lang="en-US" dirty="0"/>
              <a:t>)</a:t>
            </a:r>
            <a:endParaRPr b="0" i="0" u="none" strike="noStrike" cap="none" dirty="0">
              <a:solidFill>
                <a:srgbClr val="000000"/>
              </a:solidFill>
              <a:latin typeface="Avenir"/>
              <a:ea typeface="Avenir"/>
              <a:cs typeface="Avenir"/>
              <a:sym typeface="Avenir"/>
            </a:endParaRPr>
          </a:p>
        </p:txBody>
      </p:sp>
      <p:pic>
        <p:nvPicPr>
          <p:cNvPr id="4098" name="Picture 2" descr="Curar el trauma ac: Resolución somática del trauma">
            <a:extLst>
              <a:ext uri="{FF2B5EF4-FFF2-40B4-BE49-F238E27FC236}">
                <a16:creationId xmlns:a16="http://schemas.microsoft.com/office/drawing/2014/main" id="{4754DE7C-421D-DAFE-869D-5BE84594D9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8106" y="976250"/>
            <a:ext cx="3390714" cy="35031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47"/>
          <p:cNvSpPr txBox="1">
            <a:spLocks noGrp="1"/>
          </p:cNvSpPr>
          <p:nvPr>
            <p:ph type="title"/>
          </p:nvPr>
        </p:nvSpPr>
        <p:spPr>
          <a:xfrm>
            <a:off x="457200" y="411475"/>
            <a:ext cx="8229600" cy="3714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US" dirty="0" err="1"/>
              <a:t>Región</a:t>
            </a:r>
            <a:r>
              <a:rPr lang="en-US" dirty="0"/>
              <a:t> del Este de TN Este:  </a:t>
            </a:r>
            <a:r>
              <a:rPr lang="en-US" dirty="0" err="1"/>
              <a:t>Consumo</a:t>
            </a:r>
            <a:r>
              <a:rPr lang="en-US" dirty="0"/>
              <a:t> de alcohol a lo largo de la </a:t>
            </a:r>
            <a:r>
              <a:rPr lang="en-US" dirty="0" err="1"/>
              <a:t>vida</a:t>
            </a:r>
            <a:r>
              <a:rPr lang="en-US" dirty="0"/>
              <a:t>, </a:t>
            </a:r>
            <a:r>
              <a:rPr lang="en-US" dirty="0" err="1"/>
              <a:t>por</a:t>
            </a:r>
            <a:r>
              <a:rPr lang="en-US" dirty="0"/>
              <a:t> </a:t>
            </a:r>
            <a:r>
              <a:rPr lang="en-US" dirty="0" err="1"/>
              <a:t>sexo</a:t>
            </a:r>
            <a:r>
              <a:rPr lang="en-US" dirty="0"/>
              <a:t> y </a:t>
            </a:r>
            <a:r>
              <a:rPr lang="en-US" dirty="0" err="1"/>
              <a:t>grado</a:t>
            </a:r>
            <a:r>
              <a:rPr lang="en-US" dirty="0"/>
              <a:t> escolar</a:t>
            </a:r>
            <a:endParaRPr dirty="0"/>
          </a:p>
        </p:txBody>
      </p:sp>
      <p:sp>
        <p:nvSpPr>
          <p:cNvPr id="419" name="Google Shape;419;p47"/>
          <p:cNvSpPr txBox="1"/>
          <p:nvPr/>
        </p:nvSpPr>
        <p:spPr>
          <a:xfrm>
            <a:off x="457200" y="4732025"/>
            <a:ext cx="492902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Roboto"/>
                <a:ea typeface="Roboto"/>
                <a:cs typeface="Roboto"/>
                <a:sym typeface="Roboto"/>
              </a:rPr>
              <a:t>TN TOGETHER STUDENT SURVEY 2020-2021</a:t>
            </a:r>
            <a:r>
              <a:rPr lang="en" dirty="0">
                <a:solidFill>
                  <a:schemeClr val="dk1"/>
                </a:solidFill>
                <a:latin typeface="Roboto"/>
                <a:ea typeface="Roboto"/>
                <a:cs typeface="Roboto"/>
                <a:sym typeface="Roboto"/>
              </a:rPr>
              <a:t>, N= 6,416</a:t>
            </a:r>
            <a:endParaRPr dirty="0">
              <a:latin typeface="Roboto"/>
              <a:ea typeface="Roboto"/>
              <a:cs typeface="Roboto"/>
              <a:sym typeface="Roboto"/>
            </a:endParaRPr>
          </a:p>
        </p:txBody>
      </p:sp>
      <p:pic>
        <p:nvPicPr>
          <p:cNvPr id="3" name="Picture 2" descr="A graph of a number of people&#10;&#10;Description automatically generated">
            <a:extLst>
              <a:ext uri="{FF2B5EF4-FFF2-40B4-BE49-F238E27FC236}">
                <a16:creationId xmlns:a16="http://schemas.microsoft.com/office/drawing/2014/main" id="{260D3CD3-A32D-8D60-69E3-22577034D45A}"/>
              </a:ext>
            </a:extLst>
          </p:cNvPr>
          <p:cNvPicPr>
            <a:picLocks noChangeAspect="1"/>
          </p:cNvPicPr>
          <p:nvPr/>
        </p:nvPicPr>
        <p:blipFill>
          <a:blip r:embed="rId3"/>
          <a:stretch>
            <a:fillRect/>
          </a:stretch>
        </p:blipFill>
        <p:spPr>
          <a:xfrm>
            <a:off x="1336040" y="1025689"/>
            <a:ext cx="6471920" cy="3706336"/>
          </a:xfrm>
          <a:prstGeom prst="rect">
            <a:avLst/>
          </a:prstGeom>
        </p:spPr>
      </p:pic>
      <p:pic>
        <p:nvPicPr>
          <p:cNvPr id="4" name="Picture 3">
            <a:extLst>
              <a:ext uri="{FF2B5EF4-FFF2-40B4-BE49-F238E27FC236}">
                <a16:creationId xmlns:a16="http://schemas.microsoft.com/office/drawing/2014/main" id="{E991F733-808A-BA4E-399B-3388A2D4C8E6}"/>
              </a:ext>
            </a:extLst>
          </p:cNvPr>
          <p:cNvPicPr>
            <a:picLocks noChangeAspect="1"/>
          </p:cNvPicPr>
          <p:nvPr/>
        </p:nvPicPr>
        <p:blipFill>
          <a:blip r:embed="rId4"/>
          <a:stretch>
            <a:fillRect/>
          </a:stretch>
        </p:blipFill>
        <p:spPr>
          <a:xfrm>
            <a:off x="1721222" y="4427928"/>
            <a:ext cx="6078072" cy="265095"/>
          </a:xfrm>
          <a:prstGeom prst="rect">
            <a:avLst/>
          </a:prstGeom>
        </p:spPr>
      </p:pic>
      <p:sp>
        <p:nvSpPr>
          <p:cNvPr id="2" name="TextBox 1">
            <a:extLst>
              <a:ext uri="{FF2B5EF4-FFF2-40B4-BE49-F238E27FC236}">
                <a16:creationId xmlns:a16="http://schemas.microsoft.com/office/drawing/2014/main" id="{9977D719-1A36-F4CA-EF7E-27191AD1DBCD}"/>
              </a:ext>
            </a:extLst>
          </p:cNvPr>
          <p:cNvSpPr txBox="1"/>
          <p:nvPr/>
        </p:nvSpPr>
        <p:spPr>
          <a:xfrm>
            <a:off x="6447948" y="4445609"/>
            <a:ext cx="438626" cy="230832"/>
          </a:xfrm>
          <a:prstGeom prst="rect">
            <a:avLst/>
          </a:prstGeom>
          <a:noFill/>
        </p:spPr>
        <p:txBody>
          <a:bodyPr wrap="square" rtlCol="0">
            <a:spAutoFit/>
          </a:bodyPr>
          <a:lstStyle/>
          <a:p>
            <a:r>
              <a:rPr lang="en-US" sz="900" dirty="0"/>
              <a:t>o</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8"/>
          <p:cNvSpPr txBox="1">
            <a:spLocks noGrp="1"/>
          </p:cNvSpPr>
          <p:nvPr>
            <p:ph type="title"/>
          </p:nvPr>
        </p:nvSpPr>
        <p:spPr>
          <a:xfrm>
            <a:off x="457200" y="411475"/>
            <a:ext cx="8229600" cy="3714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US" dirty="0" err="1"/>
              <a:t>Región</a:t>
            </a:r>
            <a:r>
              <a:rPr lang="en-US" dirty="0"/>
              <a:t> del Este de TN Este: </a:t>
            </a:r>
            <a:r>
              <a:rPr lang="en-US" dirty="0" err="1"/>
              <a:t>Uso</a:t>
            </a:r>
            <a:r>
              <a:rPr lang="en-US" dirty="0"/>
              <a:t> </a:t>
            </a:r>
            <a:r>
              <a:rPr lang="en-US" dirty="0" err="1"/>
              <a:t>durante</a:t>
            </a:r>
            <a:r>
              <a:rPr lang="en-US" dirty="0"/>
              <a:t> la </a:t>
            </a:r>
            <a:r>
              <a:rPr lang="en-US" dirty="0" err="1"/>
              <a:t>vida</a:t>
            </a:r>
            <a:r>
              <a:rPr lang="en-US" dirty="0"/>
              <a:t> de un </a:t>
            </a:r>
            <a:r>
              <a:rPr lang="en-US" dirty="0" err="1"/>
              <a:t>dispositivo</a:t>
            </a:r>
            <a:r>
              <a:rPr lang="en-US" dirty="0"/>
              <a:t> de </a:t>
            </a:r>
            <a:r>
              <a:rPr lang="en-US" dirty="0" err="1"/>
              <a:t>vapeo</a:t>
            </a:r>
            <a:r>
              <a:rPr lang="en-US" dirty="0"/>
              <a:t> con </a:t>
            </a:r>
            <a:r>
              <a:rPr lang="en-US" dirty="0" err="1"/>
              <a:t>nicotina</a:t>
            </a:r>
            <a:r>
              <a:rPr lang="en-US" dirty="0"/>
              <a:t> </a:t>
            </a:r>
            <a:r>
              <a:rPr lang="en-US" dirty="0" err="1"/>
              <a:t>por</a:t>
            </a:r>
            <a:r>
              <a:rPr lang="en-US" dirty="0"/>
              <a:t> </a:t>
            </a:r>
            <a:r>
              <a:rPr lang="en-US" dirty="0" err="1"/>
              <a:t>sexo</a:t>
            </a:r>
            <a:r>
              <a:rPr lang="en-US" dirty="0"/>
              <a:t> y </a:t>
            </a:r>
            <a:r>
              <a:rPr lang="en-US" dirty="0" err="1"/>
              <a:t>grado</a:t>
            </a:r>
            <a:r>
              <a:rPr lang="en-US" dirty="0"/>
              <a:t> escolar</a:t>
            </a:r>
            <a:endParaRPr dirty="0"/>
          </a:p>
        </p:txBody>
      </p:sp>
      <p:sp>
        <p:nvSpPr>
          <p:cNvPr id="427" name="Google Shape;427;p48"/>
          <p:cNvSpPr txBox="1"/>
          <p:nvPr/>
        </p:nvSpPr>
        <p:spPr>
          <a:xfrm>
            <a:off x="431650" y="4589050"/>
            <a:ext cx="464327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Roboto"/>
                <a:ea typeface="Roboto"/>
                <a:cs typeface="Roboto"/>
                <a:sym typeface="Roboto"/>
              </a:rPr>
              <a:t>TN TOGETHER STUDENT SURVEY 2020-2021, N= 6.375</a:t>
            </a:r>
            <a:endParaRPr dirty="0">
              <a:latin typeface="Roboto"/>
              <a:ea typeface="Roboto"/>
              <a:cs typeface="Roboto"/>
              <a:sym typeface="Roboto"/>
            </a:endParaRPr>
          </a:p>
        </p:txBody>
      </p:sp>
      <p:pic>
        <p:nvPicPr>
          <p:cNvPr id="3" name="Picture 2" descr="A graph of a number of people&#10;&#10;Description automatically generated">
            <a:extLst>
              <a:ext uri="{FF2B5EF4-FFF2-40B4-BE49-F238E27FC236}">
                <a16:creationId xmlns:a16="http://schemas.microsoft.com/office/drawing/2014/main" id="{5891098A-1E63-DCE7-ABE2-D7C87A08E6D4}"/>
              </a:ext>
            </a:extLst>
          </p:cNvPr>
          <p:cNvPicPr>
            <a:picLocks noChangeAspect="1"/>
          </p:cNvPicPr>
          <p:nvPr/>
        </p:nvPicPr>
        <p:blipFill>
          <a:blip r:embed="rId3"/>
          <a:stretch>
            <a:fillRect/>
          </a:stretch>
        </p:blipFill>
        <p:spPr>
          <a:xfrm>
            <a:off x="1326197" y="1035410"/>
            <a:ext cx="6491605" cy="3553640"/>
          </a:xfrm>
          <a:prstGeom prst="rect">
            <a:avLst/>
          </a:prstGeom>
        </p:spPr>
      </p:pic>
      <p:pic>
        <p:nvPicPr>
          <p:cNvPr id="2" name="Picture 1">
            <a:extLst>
              <a:ext uri="{FF2B5EF4-FFF2-40B4-BE49-F238E27FC236}">
                <a16:creationId xmlns:a16="http://schemas.microsoft.com/office/drawing/2014/main" id="{09B4AEA2-6D68-8D38-7E1F-7AC5C0525A96}"/>
              </a:ext>
            </a:extLst>
          </p:cNvPr>
          <p:cNvPicPr>
            <a:picLocks noChangeAspect="1"/>
          </p:cNvPicPr>
          <p:nvPr/>
        </p:nvPicPr>
        <p:blipFill>
          <a:blip r:embed="rId4"/>
          <a:stretch>
            <a:fillRect/>
          </a:stretch>
        </p:blipFill>
        <p:spPr>
          <a:xfrm>
            <a:off x="1645601" y="4297061"/>
            <a:ext cx="6078072" cy="26509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9"/>
          <p:cNvSpPr txBox="1">
            <a:spLocks noGrp="1"/>
          </p:cNvSpPr>
          <p:nvPr>
            <p:ph type="title"/>
          </p:nvPr>
        </p:nvSpPr>
        <p:spPr>
          <a:xfrm>
            <a:off x="457200" y="411475"/>
            <a:ext cx="8229600" cy="3714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US" dirty="0" err="1"/>
              <a:t>Muertes</a:t>
            </a:r>
            <a:r>
              <a:rPr lang="en-US" dirty="0"/>
              <a:t> </a:t>
            </a:r>
            <a:r>
              <a:rPr lang="en-US" dirty="0" err="1"/>
              <a:t>por</a:t>
            </a:r>
            <a:r>
              <a:rPr lang="en-US" dirty="0"/>
              <a:t> </a:t>
            </a:r>
            <a:r>
              <a:rPr lang="en-US" dirty="0" err="1"/>
              <a:t>Sobredosis</a:t>
            </a:r>
            <a:r>
              <a:rPr lang="en-US" dirty="0"/>
              <a:t> de </a:t>
            </a:r>
            <a:r>
              <a:rPr lang="en-US" dirty="0" err="1"/>
              <a:t>Opioides</a:t>
            </a:r>
            <a:r>
              <a:rPr lang="en-US" dirty="0"/>
              <a:t>, Tasa </a:t>
            </a:r>
            <a:r>
              <a:rPr lang="en-US" dirty="0" err="1"/>
              <a:t>en</a:t>
            </a:r>
            <a:r>
              <a:rPr lang="en-US" dirty="0"/>
              <a:t> TN-2021</a:t>
            </a:r>
            <a:endParaRPr dirty="0"/>
          </a:p>
        </p:txBody>
      </p:sp>
      <p:sp>
        <p:nvSpPr>
          <p:cNvPr id="433" name="Google Shape;433;p49"/>
          <p:cNvSpPr txBox="1">
            <a:spLocks noGrp="1"/>
          </p:cNvSpPr>
          <p:nvPr>
            <p:ph type="body" idx="1"/>
          </p:nvPr>
        </p:nvSpPr>
        <p:spPr>
          <a:xfrm>
            <a:off x="457200" y="1247950"/>
            <a:ext cx="8229600" cy="3029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dirty="0"/>
          </a:p>
        </p:txBody>
      </p:sp>
      <p:pic>
        <p:nvPicPr>
          <p:cNvPr id="434" name="Google Shape;434;p49"/>
          <p:cNvPicPr preferRelativeResize="0"/>
          <p:nvPr/>
        </p:nvPicPr>
        <p:blipFill rotWithShape="1">
          <a:blip r:embed="rId3">
            <a:alphaModFix/>
          </a:blip>
          <a:srcRect t="10506"/>
          <a:stretch/>
        </p:blipFill>
        <p:spPr>
          <a:xfrm>
            <a:off x="0" y="1231613"/>
            <a:ext cx="9143999" cy="26802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93D9A-EB9D-D5F1-2665-2ACECC4C2D38}"/>
              </a:ext>
            </a:extLst>
          </p:cNvPr>
          <p:cNvSpPr>
            <a:spLocks noGrp="1"/>
          </p:cNvSpPr>
          <p:nvPr>
            <p:ph type="title"/>
          </p:nvPr>
        </p:nvSpPr>
        <p:spPr/>
        <p:txBody>
          <a:bodyPr>
            <a:normAutofit fontScale="90000"/>
          </a:bodyPr>
          <a:lstStyle/>
          <a:p>
            <a:r>
              <a:rPr lang="en-US" dirty="0" err="1"/>
              <a:t>Muertes</a:t>
            </a:r>
            <a:r>
              <a:rPr lang="en-US" dirty="0"/>
              <a:t> </a:t>
            </a:r>
            <a:r>
              <a:rPr lang="en-US" dirty="0" err="1"/>
              <a:t>por</a:t>
            </a:r>
            <a:r>
              <a:rPr lang="en-US" dirty="0"/>
              <a:t> </a:t>
            </a:r>
            <a:r>
              <a:rPr lang="en-US" dirty="0" err="1"/>
              <a:t>Sobredosis</a:t>
            </a:r>
            <a:r>
              <a:rPr lang="en-US" dirty="0"/>
              <a:t> de Drogas </a:t>
            </a:r>
            <a:r>
              <a:rPr lang="en-US" dirty="0" err="1"/>
              <a:t>en</a:t>
            </a:r>
            <a:r>
              <a:rPr lang="en-US" dirty="0"/>
              <a:t> Hispanos </a:t>
            </a:r>
            <a:r>
              <a:rPr lang="en-US" dirty="0" err="1"/>
              <a:t>en</a:t>
            </a:r>
            <a:r>
              <a:rPr lang="en-US" dirty="0"/>
              <a:t> TN 2017-2021</a:t>
            </a:r>
          </a:p>
        </p:txBody>
      </p:sp>
      <p:sp>
        <p:nvSpPr>
          <p:cNvPr id="6" name="Google Shape;427;p48">
            <a:extLst>
              <a:ext uri="{FF2B5EF4-FFF2-40B4-BE49-F238E27FC236}">
                <a16:creationId xmlns:a16="http://schemas.microsoft.com/office/drawing/2014/main" id="{6968FC36-EF80-3DEA-8CC0-884E271DDB0A}"/>
              </a:ext>
            </a:extLst>
          </p:cNvPr>
          <p:cNvSpPr txBox="1"/>
          <p:nvPr/>
        </p:nvSpPr>
        <p:spPr>
          <a:xfrm>
            <a:off x="337601" y="3385831"/>
            <a:ext cx="6480803"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Roboto"/>
                <a:ea typeface="Roboto"/>
                <a:cs typeface="Roboto"/>
                <a:sym typeface="Roboto"/>
              </a:rPr>
              <a:t>TENNESSEE DRUG OVERDOSE DEATHS IN 2021</a:t>
            </a:r>
            <a:endParaRPr dirty="0">
              <a:latin typeface="Roboto"/>
              <a:ea typeface="Roboto"/>
              <a:cs typeface="Roboto"/>
              <a:sym typeface="Roboto"/>
            </a:endParaRPr>
          </a:p>
        </p:txBody>
      </p:sp>
      <p:pic>
        <p:nvPicPr>
          <p:cNvPr id="4" name="Picture 3" descr="A red and blue rectangle with numbers and a white text&#10;&#10;Description automatically generated">
            <a:extLst>
              <a:ext uri="{FF2B5EF4-FFF2-40B4-BE49-F238E27FC236}">
                <a16:creationId xmlns:a16="http://schemas.microsoft.com/office/drawing/2014/main" id="{75FFD4D4-2F49-631A-E3AB-9993D0CB9C29}"/>
              </a:ext>
            </a:extLst>
          </p:cNvPr>
          <p:cNvPicPr>
            <a:picLocks noChangeAspect="1"/>
          </p:cNvPicPr>
          <p:nvPr/>
        </p:nvPicPr>
        <p:blipFill rotWithShape="1">
          <a:blip r:embed="rId3"/>
          <a:srcRect t="25859"/>
          <a:stretch/>
        </p:blipFill>
        <p:spPr>
          <a:xfrm>
            <a:off x="337601" y="1840305"/>
            <a:ext cx="8468798" cy="1387945"/>
          </a:xfrm>
          <a:prstGeom prst="rect">
            <a:avLst/>
          </a:prstGeom>
        </p:spPr>
      </p:pic>
    </p:spTree>
    <p:extLst>
      <p:ext uri="{BB962C8B-B14F-4D97-AF65-F5344CB8AC3E}">
        <p14:creationId xmlns:p14="http://schemas.microsoft.com/office/powerpoint/2010/main" val="2804357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57"/>
          <p:cNvSpPr txBox="1">
            <a:spLocks noGrp="1"/>
          </p:cNvSpPr>
          <p:nvPr>
            <p:ph type="title"/>
          </p:nvPr>
        </p:nvSpPr>
        <p:spPr>
          <a:xfrm>
            <a:off x="145450" y="1105800"/>
            <a:ext cx="2664985" cy="29319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US" dirty="0" err="1"/>
              <a:t>Estrategias</a:t>
            </a:r>
            <a:r>
              <a:rPr lang="en-US" dirty="0"/>
              <a:t> de </a:t>
            </a:r>
            <a:r>
              <a:rPr lang="en-US" dirty="0" err="1"/>
              <a:t>Prevención</a:t>
            </a:r>
            <a:endParaRPr lang="en-US" dirty="0"/>
          </a:p>
        </p:txBody>
      </p:sp>
      <p:pic>
        <p:nvPicPr>
          <p:cNvPr id="498" name="Google Shape;498;p57"/>
          <p:cNvPicPr preferRelativeResize="0"/>
          <p:nvPr/>
        </p:nvPicPr>
        <p:blipFill>
          <a:blip r:embed="rId3">
            <a:alphaModFix/>
          </a:blip>
          <a:stretch>
            <a:fillRect/>
          </a:stretch>
        </p:blipFill>
        <p:spPr>
          <a:xfrm>
            <a:off x="2913235" y="0"/>
            <a:ext cx="6230765"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30"/>
          <p:cNvSpPr/>
          <p:nvPr/>
        </p:nvSpPr>
        <p:spPr>
          <a:xfrm>
            <a:off x="2286" y="3220"/>
            <a:ext cx="9141714" cy="5143500"/>
          </a:xfrm>
          <a:prstGeom prst="rect">
            <a:avLst/>
          </a:prstGeom>
          <a:solidFill>
            <a:schemeClr val="lt1"/>
          </a:solidFill>
          <a:ln>
            <a:noFill/>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443" name="Google Shape;443;p30"/>
          <p:cNvSpPr/>
          <p:nvPr/>
        </p:nvSpPr>
        <p:spPr>
          <a:xfrm>
            <a:off x="0" y="3217"/>
            <a:ext cx="3125451" cy="5143503"/>
          </a:xfrm>
          <a:prstGeom prst="rect">
            <a:avLst/>
          </a:prstGeom>
          <a:solidFill>
            <a:srgbClr val="FF8200"/>
          </a:solidFill>
          <a:ln>
            <a:solidFill>
              <a:schemeClr val="accent1">
                <a:lumMod val="40000"/>
                <a:lumOff val="60000"/>
              </a:schemeClr>
            </a:solidFill>
          </a:ln>
        </p:spPr>
        <p:txBody>
          <a:bodyPr spcFirstLastPara="1" wrap="square" lIns="68569" tIns="34275" rIns="68569" bIns="34275" anchor="ctr" anchorCtr="0">
            <a:noAutofit/>
          </a:bodyPr>
          <a:lstStyle/>
          <a:p>
            <a:pPr algn="ctr"/>
            <a:endParaRPr sz="1350" dirty="0">
              <a:solidFill>
                <a:schemeClr val="accent1">
                  <a:lumMod val="40000"/>
                  <a:lumOff val="60000"/>
                </a:schemeClr>
              </a:solidFill>
              <a:latin typeface="Calibri"/>
              <a:ea typeface="Calibri"/>
              <a:cs typeface="Calibri"/>
              <a:sym typeface="Calibri"/>
            </a:endParaRPr>
          </a:p>
        </p:txBody>
      </p:sp>
      <p:sp>
        <p:nvSpPr>
          <p:cNvPr id="444" name="Google Shape;444;p30"/>
          <p:cNvSpPr txBox="1">
            <a:spLocks noGrp="1"/>
          </p:cNvSpPr>
          <p:nvPr>
            <p:ph type="title"/>
          </p:nvPr>
        </p:nvSpPr>
        <p:spPr>
          <a:xfrm>
            <a:off x="515126" y="443509"/>
            <a:ext cx="2400300" cy="4189214"/>
          </a:xfrm>
          <a:prstGeom prst="rect">
            <a:avLst/>
          </a:prstGeom>
          <a:noFill/>
          <a:ln>
            <a:noFill/>
          </a:ln>
        </p:spPr>
        <p:txBody>
          <a:bodyPr spcFirstLastPara="1" wrap="square" lIns="68569" tIns="34275" rIns="68569" bIns="34275" anchor="ctr" anchorCtr="0">
            <a:normAutofit/>
          </a:bodyPr>
          <a:lstStyle/>
          <a:p>
            <a:pPr algn="l">
              <a:lnSpc>
                <a:spcPct val="90000"/>
              </a:lnSpc>
              <a:buClr>
                <a:srgbClr val="FFFFFF"/>
              </a:buClr>
              <a:buSzPts val="4400"/>
            </a:pPr>
            <a:r>
              <a:rPr lang="en-US" dirty="0" err="1">
                <a:solidFill>
                  <a:srgbClr val="FFFFFF"/>
                </a:solidFill>
              </a:rPr>
              <a:t>Escuchar</a:t>
            </a:r>
            <a:endParaRPr dirty="0"/>
          </a:p>
        </p:txBody>
      </p:sp>
      <p:sp>
        <p:nvSpPr>
          <p:cNvPr id="445" name="Google Shape;445;p30"/>
          <p:cNvSpPr txBox="1">
            <a:spLocks noGrp="1"/>
          </p:cNvSpPr>
          <p:nvPr>
            <p:ph type="ftr" idx="11"/>
          </p:nvPr>
        </p:nvSpPr>
        <p:spPr>
          <a:xfrm>
            <a:off x="3341377" y="4630341"/>
            <a:ext cx="3944326" cy="273844"/>
          </a:xfrm>
          <a:prstGeom prst="rect">
            <a:avLst/>
          </a:prstGeom>
          <a:noFill/>
          <a:ln>
            <a:noFill/>
          </a:ln>
        </p:spPr>
        <p:txBody>
          <a:bodyPr spcFirstLastPara="1" wrap="square" lIns="68569" tIns="34275" rIns="68569" bIns="34275" anchor="ctr" anchorCtr="0">
            <a:noAutofit/>
          </a:bodyPr>
          <a:lstStyle/>
          <a:p>
            <a:pPr algn="l">
              <a:lnSpc>
                <a:spcPct val="90000"/>
              </a:lnSpc>
            </a:pPr>
            <a:r>
              <a:rPr lang="en-US" sz="1050" baseline="30000" dirty="0">
                <a:solidFill>
                  <a:schemeClr val="dk1"/>
                </a:solidFill>
              </a:rPr>
              <a:t>1</a:t>
            </a:r>
            <a:r>
              <a:rPr lang="en-US" sz="1050" dirty="0">
                <a:solidFill>
                  <a:schemeClr val="dk1"/>
                </a:solidFill>
              </a:rPr>
              <a:t>Meschke, L. L, Ages and Stages of Adolescent Development: Review and Application [PowerPoint Slides] </a:t>
            </a:r>
            <a:endParaRPr sz="1050" dirty="0"/>
          </a:p>
        </p:txBody>
      </p:sp>
      <p:sp>
        <p:nvSpPr>
          <p:cNvPr id="446" name="Google Shape;446;p30"/>
          <p:cNvSpPr/>
          <p:nvPr/>
        </p:nvSpPr>
        <p:spPr>
          <a:xfrm rot="10800000" flipH="1">
            <a:off x="5662802" y="1841610"/>
            <a:ext cx="3062575" cy="3062575"/>
          </a:xfrm>
          <a:prstGeom prst="arc">
            <a:avLst>
              <a:gd name="adj1" fmla="val 16200000"/>
              <a:gd name="adj2" fmla="val 0"/>
            </a:avLst>
          </a:prstGeom>
          <a:noFill/>
          <a:ln w="127000" cap="rnd" cmpd="sng">
            <a:solidFill>
              <a:srgbClr val="FF8200"/>
            </a:solidFill>
            <a:prstDash val="dash"/>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alibri"/>
              <a:ea typeface="Calibri"/>
              <a:cs typeface="Calibri"/>
              <a:sym typeface="Calibri"/>
            </a:endParaRPr>
          </a:p>
        </p:txBody>
      </p:sp>
      <p:sp>
        <p:nvSpPr>
          <p:cNvPr id="447" name="Google Shape;447;p30"/>
          <p:cNvSpPr txBox="1">
            <a:spLocks noGrp="1"/>
          </p:cNvSpPr>
          <p:nvPr>
            <p:ph type="body" idx="1"/>
          </p:nvPr>
        </p:nvSpPr>
        <p:spPr>
          <a:xfrm>
            <a:off x="3335482" y="443509"/>
            <a:ext cx="5179868" cy="4189214"/>
          </a:xfrm>
          <a:prstGeom prst="rect">
            <a:avLst/>
          </a:prstGeom>
          <a:noFill/>
          <a:ln>
            <a:noFill/>
          </a:ln>
        </p:spPr>
        <p:txBody>
          <a:bodyPr spcFirstLastPara="1" wrap="square" lIns="68569" tIns="34275" rIns="68569" bIns="34275" anchor="ctr" anchorCtr="0">
            <a:normAutofit/>
          </a:bodyPr>
          <a:lstStyle/>
          <a:p>
            <a:pPr marL="171450" indent="-171450">
              <a:lnSpc>
                <a:spcPct val="90000"/>
              </a:lnSpc>
              <a:spcBef>
                <a:spcPts val="0"/>
              </a:spcBef>
              <a:buSzPts val="2800"/>
              <a:buChar char="•"/>
            </a:pPr>
            <a:r>
              <a:rPr lang="en-US" sz="2400" dirty="0" err="1"/>
              <a:t>Aspecto</a:t>
            </a:r>
            <a:r>
              <a:rPr lang="en-US" sz="2400" dirty="0"/>
              <a:t> </a:t>
            </a:r>
            <a:r>
              <a:rPr lang="en-US" sz="2400" dirty="0" err="1"/>
              <a:t>crítico</a:t>
            </a:r>
            <a:r>
              <a:rPr lang="en-US" sz="2400" dirty="0"/>
              <a:t> de la </a:t>
            </a:r>
            <a:r>
              <a:rPr lang="en-US" sz="2400" dirty="0" err="1"/>
              <a:t>comunicación</a:t>
            </a:r>
            <a:r>
              <a:rPr lang="en-US" sz="2400" dirty="0"/>
              <a:t> </a:t>
            </a:r>
            <a:r>
              <a:rPr lang="en-US" sz="2400" dirty="0" err="1"/>
              <a:t>positiva</a:t>
            </a:r>
            <a:endParaRPr lang="en-US" sz="2400" dirty="0"/>
          </a:p>
          <a:p>
            <a:pPr marL="0" indent="0">
              <a:lnSpc>
                <a:spcPct val="90000"/>
              </a:lnSpc>
              <a:spcBef>
                <a:spcPts val="0"/>
              </a:spcBef>
              <a:buSzPts val="2800"/>
              <a:buNone/>
            </a:pPr>
            <a:endParaRPr lang="en-US" sz="2400" dirty="0"/>
          </a:p>
          <a:p>
            <a:pPr marL="171450" indent="-171450">
              <a:lnSpc>
                <a:spcPct val="90000"/>
              </a:lnSpc>
              <a:spcBef>
                <a:spcPts val="0"/>
              </a:spcBef>
              <a:buSzPts val="2800"/>
              <a:buChar char="•"/>
            </a:pPr>
            <a:r>
              <a:rPr lang="en-US" sz="2400" dirty="0" err="1"/>
              <a:t>Estar</a:t>
            </a:r>
            <a:r>
              <a:rPr lang="en-US" sz="2400" dirty="0"/>
              <a:t> </a:t>
            </a:r>
            <a:r>
              <a:rPr lang="en-US" sz="2400" dirty="0" err="1"/>
              <a:t>presente</a:t>
            </a:r>
            <a:r>
              <a:rPr lang="en-US" sz="2400" dirty="0"/>
              <a:t> y </a:t>
            </a:r>
            <a:r>
              <a:rPr lang="en-US" sz="2400" dirty="0" err="1"/>
              <a:t>mostrar</a:t>
            </a:r>
            <a:r>
              <a:rPr lang="en-US" sz="2400" dirty="0"/>
              <a:t> </a:t>
            </a:r>
            <a:r>
              <a:rPr lang="en-US" sz="2400" dirty="0" err="1"/>
              <a:t>interés</a:t>
            </a:r>
            <a:endParaRPr lang="en-US" sz="2400" dirty="0"/>
          </a:p>
          <a:p>
            <a:pPr marL="0" indent="0">
              <a:lnSpc>
                <a:spcPct val="90000"/>
              </a:lnSpc>
              <a:spcBef>
                <a:spcPts val="0"/>
              </a:spcBef>
              <a:buSzPts val="2800"/>
              <a:buNone/>
            </a:pPr>
            <a:endParaRPr lang="en-US" sz="2400" dirty="0"/>
          </a:p>
          <a:p>
            <a:pPr marL="171450" indent="-171450">
              <a:lnSpc>
                <a:spcPct val="90000"/>
              </a:lnSpc>
              <a:spcBef>
                <a:spcPts val="0"/>
              </a:spcBef>
              <a:buSzPts val="2800"/>
              <a:buChar char="•"/>
            </a:pPr>
            <a:r>
              <a:rPr lang="en-US" sz="2400" dirty="0"/>
              <a:t>Evite </a:t>
            </a:r>
            <a:r>
              <a:rPr lang="en-US" sz="2400" dirty="0" err="1"/>
              <a:t>utilizar</a:t>
            </a:r>
            <a:r>
              <a:rPr lang="en-US" sz="2400" dirty="0"/>
              <a:t> </a:t>
            </a:r>
            <a:r>
              <a:rPr lang="en-US" sz="2400" dirty="0" err="1"/>
              <a:t>el</a:t>
            </a:r>
            <a:r>
              <a:rPr lang="en-US" sz="2400" dirty="0"/>
              <a:t> "</a:t>
            </a:r>
            <a:r>
              <a:rPr lang="en-US" sz="2400" dirty="0" err="1"/>
              <a:t>ya</a:t>
            </a:r>
            <a:r>
              <a:rPr lang="en-US" sz="2400" dirty="0"/>
              <a:t> </a:t>
            </a:r>
            <a:r>
              <a:rPr lang="en-US" sz="2400" dirty="0" err="1"/>
              <a:t>te</a:t>
            </a:r>
            <a:r>
              <a:rPr lang="en-US" sz="2400" dirty="0"/>
              <a:t> lo </a:t>
            </a:r>
            <a:r>
              <a:rPr lang="en-US" sz="2400" dirty="0" err="1"/>
              <a:t>dije</a:t>
            </a:r>
            <a:r>
              <a:rPr lang="en-US" sz="2400" dirty="0"/>
              <a:t>”</a:t>
            </a:r>
          </a:p>
          <a:p>
            <a:pPr marL="0" indent="0">
              <a:lnSpc>
                <a:spcPct val="90000"/>
              </a:lnSpc>
              <a:spcBef>
                <a:spcPts val="0"/>
              </a:spcBef>
              <a:buSzPts val="2800"/>
              <a:buNone/>
            </a:pPr>
            <a:endParaRPr lang="en-US" sz="2400" dirty="0"/>
          </a:p>
          <a:p>
            <a:pPr marL="171450" indent="-171450">
              <a:lnSpc>
                <a:spcPct val="90000"/>
              </a:lnSpc>
              <a:spcBef>
                <a:spcPts val="0"/>
              </a:spcBef>
              <a:buSzPts val="2800"/>
              <a:buChar char="•"/>
            </a:pPr>
            <a:r>
              <a:rPr lang="en-US" sz="2400" dirty="0" err="1"/>
              <a:t>Intente</a:t>
            </a:r>
            <a:r>
              <a:rPr lang="en-US" sz="2400" dirty="0"/>
              <a:t> </a:t>
            </a:r>
            <a:r>
              <a:rPr lang="en-US" sz="2400" dirty="0" err="1"/>
              <a:t>eliminar</a:t>
            </a:r>
            <a:r>
              <a:rPr lang="en-US" sz="2400" dirty="0"/>
              <a:t> las </a:t>
            </a:r>
            <a:r>
              <a:rPr lang="en-US" sz="2400" dirty="0" err="1"/>
              <a:t>distracciones</a:t>
            </a:r>
            <a:r>
              <a:rPr lang="en-US" sz="2400" dirty="0"/>
              <a:t> y </a:t>
            </a:r>
            <a:r>
              <a:rPr lang="en-US" sz="2400" dirty="0" err="1"/>
              <a:t>escuche</a:t>
            </a:r>
            <a:r>
              <a:rPr lang="en-US" sz="2400" dirty="0"/>
              <a:t> </a:t>
            </a:r>
            <a:r>
              <a:rPr lang="en-US" sz="2400" dirty="0" err="1"/>
              <a:t>activamente</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31"/>
          <p:cNvSpPr/>
          <p:nvPr/>
        </p:nvSpPr>
        <p:spPr>
          <a:xfrm>
            <a:off x="2286" y="3220"/>
            <a:ext cx="9141714" cy="5143500"/>
          </a:xfrm>
          <a:prstGeom prst="rect">
            <a:avLst/>
          </a:prstGeom>
          <a:solidFill>
            <a:schemeClr val="lt1"/>
          </a:solidFill>
          <a:ln>
            <a:noFill/>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454" name="Google Shape;454;p31"/>
          <p:cNvSpPr/>
          <p:nvPr/>
        </p:nvSpPr>
        <p:spPr>
          <a:xfrm>
            <a:off x="0" y="-3"/>
            <a:ext cx="3125451" cy="5143503"/>
          </a:xfrm>
          <a:prstGeom prst="rect">
            <a:avLst/>
          </a:prstGeom>
          <a:solidFill>
            <a:srgbClr val="FF8200"/>
          </a:solidFill>
          <a:ln>
            <a:noFill/>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455" name="Google Shape;455;p31"/>
          <p:cNvSpPr txBox="1">
            <a:spLocks noGrp="1"/>
          </p:cNvSpPr>
          <p:nvPr>
            <p:ph type="title"/>
          </p:nvPr>
        </p:nvSpPr>
        <p:spPr>
          <a:xfrm>
            <a:off x="515126" y="443509"/>
            <a:ext cx="2400300" cy="4189214"/>
          </a:xfrm>
          <a:prstGeom prst="rect">
            <a:avLst/>
          </a:prstGeom>
          <a:noFill/>
          <a:ln>
            <a:noFill/>
          </a:ln>
        </p:spPr>
        <p:txBody>
          <a:bodyPr spcFirstLastPara="1" wrap="square" lIns="68569" tIns="34275" rIns="68569" bIns="34275" anchor="ctr" anchorCtr="0">
            <a:normAutofit/>
          </a:bodyPr>
          <a:lstStyle/>
          <a:p>
            <a:pPr algn="l">
              <a:lnSpc>
                <a:spcPct val="90000"/>
              </a:lnSpc>
              <a:buClr>
                <a:srgbClr val="FFFFFF"/>
              </a:buClr>
              <a:buSzPts val="4400"/>
            </a:pPr>
            <a:r>
              <a:rPr lang="en-US" dirty="0" err="1">
                <a:solidFill>
                  <a:srgbClr val="FFFFFF"/>
                </a:solidFill>
              </a:rPr>
              <a:t>Escuchar</a:t>
            </a:r>
            <a:r>
              <a:rPr lang="en-US" dirty="0">
                <a:solidFill>
                  <a:srgbClr val="FFFFFF"/>
                </a:solidFill>
              </a:rPr>
              <a:t> </a:t>
            </a:r>
            <a:r>
              <a:rPr lang="en-US" dirty="0" err="1">
                <a:solidFill>
                  <a:srgbClr val="FFFFFF"/>
                </a:solidFill>
              </a:rPr>
              <a:t>Activamente</a:t>
            </a:r>
            <a:endParaRPr dirty="0"/>
          </a:p>
        </p:txBody>
      </p:sp>
      <p:sp>
        <p:nvSpPr>
          <p:cNvPr id="456" name="Google Shape;456;p31"/>
          <p:cNvSpPr txBox="1">
            <a:spLocks noGrp="1"/>
          </p:cNvSpPr>
          <p:nvPr>
            <p:ph type="ftr" idx="11"/>
          </p:nvPr>
        </p:nvSpPr>
        <p:spPr>
          <a:xfrm>
            <a:off x="3341181" y="4563069"/>
            <a:ext cx="3848759" cy="273844"/>
          </a:xfrm>
          <a:prstGeom prst="rect">
            <a:avLst/>
          </a:prstGeom>
          <a:noFill/>
          <a:ln>
            <a:noFill/>
          </a:ln>
        </p:spPr>
        <p:txBody>
          <a:bodyPr spcFirstLastPara="1" wrap="square" lIns="68569" tIns="34275" rIns="68569" bIns="34275" anchor="ctr" anchorCtr="0">
            <a:noAutofit/>
          </a:bodyPr>
          <a:lstStyle/>
          <a:p>
            <a:pPr algn="l">
              <a:lnSpc>
                <a:spcPct val="90000"/>
              </a:lnSpc>
            </a:pPr>
            <a:r>
              <a:rPr lang="en-US" sz="1050" baseline="30000" dirty="0">
                <a:solidFill>
                  <a:schemeClr val="dk1"/>
                </a:solidFill>
              </a:rPr>
              <a:t>1</a:t>
            </a:r>
            <a:r>
              <a:rPr lang="en-US" sz="1050" dirty="0">
                <a:solidFill>
                  <a:schemeClr val="dk1"/>
                </a:solidFill>
              </a:rPr>
              <a:t>Meschke, L. L, Ages and Stages of Adolescent Development: Review and Application [PowerPoint Slides] </a:t>
            </a:r>
            <a:endParaRPr dirty="0"/>
          </a:p>
        </p:txBody>
      </p:sp>
      <p:sp>
        <p:nvSpPr>
          <p:cNvPr id="457" name="Google Shape;457;p31"/>
          <p:cNvSpPr/>
          <p:nvPr/>
        </p:nvSpPr>
        <p:spPr>
          <a:xfrm rot="10800000" flipH="1">
            <a:off x="5662802" y="1841610"/>
            <a:ext cx="3062575" cy="3062575"/>
          </a:xfrm>
          <a:prstGeom prst="arc">
            <a:avLst>
              <a:gd name="adj1" fmla="val 16200000"/>
              <a:gd name="adj2" fmla="val 0"/>
            </a:avLst>
          </a:prstGeom>
          <a:noFill/>
          <a:ln w="127000" cap="rnd" cmpd="sng">
            <a:solidFill>
              <a:srgbClr val="FF8200"/>
            </a:solidFill>
            <a:prstDash val="dash"/>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alibri"/>
              <a:ea typeface="Calibri"/>
              <a:cs typeface="Calibri"/>
              <a:sym typeface="Calibri"/>
            </a:endParaRPr>
          </a:p>
        </p:txBody>
      </p:sp>
      <p:sp>
        <p:nvSpPr>
          <p:cNvPr id="458" name="Google Shape;458;p31"/>
          <p:cNvSpPr txBox="1">
            <a:spLocks noGrp="1"/>
          </p:cNvSpPr>
          <p:nvPr>
            <p:ph type="body" idx="1"/>
          </p:nvPr>
        </p:nvSpPr>
        <p:spPr>
          <a:xfrm>
            <a:off x="3335481" y="443509"/>
            <a:ext cx="5389895" cy="4189214"/>
          </a:xfrm>
          <a:prstGeom prst="rect">
            <a:avLst/>
          </a:prstGeom>
          <a:noFill/>
          <a:ln>
            <a:noFill/>
          </a:ln>
        </p:spPr>
        <p:txBody>
          <a:bodyPr spcFirstLastPara="1" wrap="square" lIns="68569" tIns="34275" rIns="68569" bIns="34275" anchor="ctr" anchorCtr="0">
            <a:normAutofit/>
          </a:bodyPr>
          <a:lstStyle/>
          <a:p>
            <a:pPr marL="171450" indent="-171450">
              <a:lnSpc>
                <a:spcPct val="90000"/>
              </a:lnSpc>
              <a:spcBef>
                <a:spcPts val="0"/>
              </a:spcBef>
              <a:buSzPts val="2800"/>
              <a:buChar char="•"/>
            </a:pPr>
            <a:r>
              <a:rPr lang="en-US" sz="1800" dirty="0" err="1"/>
              <a:t>Buen</a:t>
            </a:r>
            <a:r>
              <a:rPr lang="en-US" sz="1800" dirty="0"/>
              <a:t> </a:t>
            </a:r>
            <a:r>
              <a:rPr lang="en-US" sz="1800" dirty="0" err="1"/>
              <a:t>contacto</a:t>
            </a:r>
            <a:r>
              <a:rPr lang="en-US" sz="1800" dirty="0"/>
              <a:t> visual</a:t>
            </a:r>
          </a:p>
          <a:p>
            <a:pPr marL="171450" indent="-171450">
              <a:lnSpc>
                <a:spcPct val="90000"/>
              </a:lnSpc>
              <a:spcBef>
                <a:spcPts val="0"/>
              </a:spcBef>
              <a:buSzPts val="2800"/>
              <a:buChar char="•"/>
            </a:pPr>
            <a:r>
              <a:rPr lang="en-US" sz="1800" dirty="0" err="1"/>
              <a:t>Enfoque</a:t>
            </a:r>
            <a:endParaRPr lang="en-US" sz="1800" dirty="0"/>
          </a:p>
          <a:p>
            <a:pPr marL="514350" lvl="1" indent="-171450">
              <a:lnSpc>
                <a:spcPct val="90000"/>
              </a:lnSpc>
              <a:spcBef>
                <a:spcPts val="375"/>
              </a:spcBef>
              <a:buSzPts val="2400"/>
              <a:buChar char="•"/>
            </a:pPr>
            <a:r>
              <a:rPr lang="en-US" sz="1800" dirty="0" err="1"/>
              <a:t>Preste</a:t>
            </a:r>
            <a:r>
              <a:rPr lang="en-US" sz="1800" dirty="0"/>
              <a:t> </a:t>
            </a:r>
            <a:r>
              <a:rPr lang="en-US" sz="1800" dirty="0" err="1"/>
              <a:t>atención</a:t>
            </a:r>
            <a:r>
              <a:rPr lang="en-US" sz="1800" dirty="0"/>
              <a:t> a lo que dice </a:t>
            </a:r>
            <a:r>
              <a:rPr lang="en-US" sz="1800" dirty="0" err="1"/>
              <a:t>el</a:t>
            </a:r>
            <a:r>
              <a:rPr lang="en-US" sz="1800" dirty="0"/>
              <a:t> </a:t>
            </a:r>
            <a:r>
              <a:rPr lang="en-US" sz="1800" dirty="0" err="1"/>
              <a:t>adolescente</a:t>
            </a:r>
            <a:endParaRPr lang="en-US" sz="1800" dirty="0"/>
          </a:p>
          <a:p>
            <a:pPr marL="514350" lvl="1" indent="-171450">
              <a:lnSpc>
                <a:spcPct val="90000"/>
              </a:lnSpc>
              <a:spcBef>
                <a:spcPts val="375"/>
              </a:spcBef>
              <a:buSzPts val="2400"/>
              <a:buChar char="•"/>
            </a:pPr>
            <a:r>
              <a:rPr lang="en-US" sz="1800" dirty="0" err="1"/>
              <a:t>Escuche</a:t>
            </a:r>
            <a:r>
              <a:rPr lang="en-US" sz="1800" dirty="0"/>
              <a:t> </a:t>
            </a:r>
            <a:r>
              <a:rPr lang="en-US" sz="1800" dirty="0" err="1"/>
              <a:t>intencionalmente</a:t>
            </a:r>
            <a:r>
              <a:rPr lang="en-US" sz="1800" dirty="0"/>
              <a:t> las palabras que </a:t>
            </a:r>
            <a:r>
              <a:rPr lang="en-US" sz="1800" dirty="0" err="1"/>
              <a:t>utiliza</a:t>
            </a:r>
            <a:r>
              <a:rPr lang="en-US" sz="1800" dirty="0"/>
              <a:t> </a:t>
            </a:r>
            <a:r>
              <a:rPr lang="en-US" sz="1800" dirty="0" err="1"/>
              <a:t>el</a:t>
            </a:r>
            <a:r>
              <a:rPr lang="en-US" sz="1800" dirty="0"/>
              <a:t> </a:t>
            </a:r>
            <a:r>
              <a:rPr lang="en-US" sz="1800" dirty="0" err="1"/>
              <a:t>adolescente</a:t>
            </a:r>
            <a:r>
              <a:rPr lang="en-US" sz="1800" dirty="0"/>
              <a:t>  </a:t>
            </a:r>
          </a:p>
          <a:p>
            <a:pPr marL="171450" indent="-171450">
              <a:lnSpc>
                <a:spcPct val="90000"/>
              </a:lnSpc>
              <a:spcBef>
                <a:spcPts val="750"/>
              </a:spcBef>
              <a:buSzPts val="2800"/>
              <a:buChar char="•"/>
            </a:pPr>
            <a:r>
              <a:rPr lang="en-US" sz="1800" dirty="0"/>
              <a:t>Observe </a:t>
            </a:r>
            <a:r>
              <a:rPr lang="en-US" sz="1800" dirty="0" err="1"/>
              <a:t>el</a:t>
            </a:r>
            <a:r>
              <a:rPr lang="en-US" sz="1800" dirty="0"/>
              <a:t> </a:t>
            </a:r>
            <a:r>
              <a:rPr lang="en-US" sz="1800" dirty="0" err="1"/>
              <a:t>lenguaje</a:t>
            </a:r>
            <a:r>
              <a:rPr lang="en-US" sz="1800" dirty="0"/>
              <a:t> corporal</a:t>
            </a:r>
          </a:p>
          <a:p>
            <a:pPr marL="171450" indent="-171450">
              <a:lnSpc>
                <a:spcPct val="90000"/>
              </a:lnSpc>
              <a:spcBef>
                <a:spcPts val="750"/>
              </a:spcBef>
              <a:buSzPts val="2800"/>
              <a:buChar char="•"/>
            </a:pPr>
            <a:r>
              <a:rPr lang="en-US" sz="1800" dirty="0" err="1"/>
              <a:t>Elimine</a:t>
            </a:r>
            <a:r>
              <a:rPr lang="en-US" sz="1800" dirty="0"/>
              <a:t> las </a:t>
            </a:r>
            <a:r>
              <a:rPr lang="en-US" sz="1800" dirty="0" err="1"/>
              <a:t>distracciones</a:t>
            </a:r>
            <a:r>
              <a:rPr lang="en-US" sz="1800" dirty="0"/>
              <a:t> </a:t>
            </a:r>
          </a:p>
          <a:p>
            <a:pPr marL="171450" indent="-171450">
              <a:lnSpc>
                <a:spcPct val="90000"/>
              </a:lnSpc>
              <a:spcBef>
                <a:spcPts val="750"/>
              </a:spcBef>
              <a:buSzPts val="2800"/>
              <a:buChar char="•"/>
            </a:pPr>
            <a:r>
              <a:rPr lang="en-US" sz="1800" dirty="0"/>
              <a:t>Sea </a:t>
            </a:r>
            <a:r>
              <a:rPr lang="en-US" sz="1800" dirty="0" err="1"/>
              <a:t>consciente</a:t>
            </a:r>
            <a:r>
              <a:rPr lang="en-US" sz="1800" dirty="0"/>
              <a:t> de </a:t>
            </a:r>
            <a:r>
              <a:rPr lang="en-US" sz="1800" dirty="0" err="1"/>
              <a:t>su</a:t>
            </a:r>
            <a:r>
              <a:rPr lang="en-US" sz="1800" dirty="0"/>
              <a:t> </a:t>
            </a:r>
            <a:r>
              <a:rPr lang="en-US" sz="1800" dirty="0" err="1"/>
              <a:t>tono</a:t>
            </a:r>
            <a:r>
              <a:rPr lang="en-US" sz="1800" dirty="0"/>
              <a:t> de </a:t>
            </a:r>
            <a:r>
              <a:rPr lang="en-US" sz="1800" dirty="0" err="1"/>
              <a:t>voz</a:t>
            </a:r>
            <a:endParaRPr lang="en-US" sz="1800" dirty="0"/>
          </a:p>
          <a:p>
            <a:pPr marL="171450" indent="-171450">
              <a:lnSpc>
                <a:spcPct val="90000"/>
              </a:lnSpc>
              <a:spcBef>
                <a:spcPts val="750"/>
              </a:spcBef>
              <a:buSzPts val="2800"/>
              <a:buChar char="•"/>
            </a:pPr>
            <a:r>
              <a:rPr lang="en-US" sz="1800" dirty="0" err="1"/>
              <a:t>Haga</a:t>
            </a:r>
            <a:r>
              <a:rPr lang="en-US" sz="1800" dirty="0"/>
              <a:t> </a:t>
            </a:r>
            <a:r>
              <a:rPr lang="en-US" sz="1800" dirty="0" err="1"/>
              <a:t>preguntas</a:t>
            </a:r>
            <a:r>
              <a:rPr lang="en-US" sz="1800" dirty="0"/>
              <a:t> </a:t>
            </a:r>
            <a:r>
              <a:rPr lang="en-US" sz="1800" dirty="0" err="1"/>
              <a:t>abiertas</a:t>
            </a:r>
            <a:endParaRPr lang="en-US" sz="1800" dirty="0"/>
          </a:p>
          <a:p>
            <a:pPr marL="514350" lvl="1" indent="-171450">
              <a:lnSpc>
                <a:spcPct val="90000"/>
              </a:lnSpc>
              <a:spcBef>
                <a:spcPts val="375"/>
              </a:spcBef>
              <a:buSzPts val="2400"/>
              <a:buChar char="•"/>
            </a:pPr>
            <a:r>
              <a:rPr lang="en-US" sz="1800" dirty="0"/>
              <a:t>Evite </a:t>
            </a:r>
            <a:r>
              <a:rPr lang="en-US" sz="1800" dirty="0" err="1"/>
              <a:t>preguntas</a:t>
            </a:r>
            <a:r>
              <a:rPr lang="en-US" sz="1800" dirty="0"/>
              <a:t> que </a:t>
            </a:r>
            <a:r>
              <a:rPr lang="en-US" sz="1800" dirty="0" err="1"/>
              <a:t>puedan</a:t>
            </a:r>
            <a:r>
              <a:rPr lang="en-US" sz="1800" dirty="0"/>
              <a:t> </a:t>
            </a:r>
            <a:r>
              <a:rPr lang="en-US" sz="1800" dirty="0" err="1"/>
              <a:t>responderse</a:t>
            </a:r>
            <a:r>
              <a:rPr lang="en-US" sz="1800" dirty="0"/>
              <a:t> con un </a:t>
            </a:r>
            <a:r>
              <a:rPr lang="en-US" sz="1800" dirty="0" err="1"/>
              <a:t>sí</a:t>
            </a:r>
            <a:r>
              <a:rPr lang="en-US" sz="1800" dirty="0"/>
              <a:t> o un no</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DB2B7-ACF0-629B-A6DE-D69256FACD22}"/>
              </a:ext>
            </a:extLst>
          </p:cNvPr>
          <p:cNvSpPr>
            <a:spLocks noGrp="1"/>
          </p:cNvSpPr>
          <p:nvPr>
            <p:ph type="title"/>
          </p:nvPr>
        </p:nvSpPr>
        <p:spPr/>
        <p:txBody>
          <a:bodyPr>
            <a:normAutofit fontScale="90000"/>
          </a:bodyPr>
          <a:lstStyle/>
          <a:p>
            <a:r>
              <a:rPr lang="en-US" dirty="0"/>
              <a:t>¿Triste? ¿Has </a:t>
            </a:r>
            <a:r>
              <a:rPr lang="en-US" dirty="0" err="1"/>
              <a:t>ayudado</a:t>
            </a:r>
            <a:r>
              <a:rPr lang="en-US" dirty="0"/>
              <a:t>, </a:t>
            </a:r>
            <a:r>
              <a:rPr lang="en-US" dirty="0" err="1"/>
              <a:t>escuchado</a:t>
            </a:r>
            <a:r>
              <a:rPr lang="en-US" dirty="0"/>
              <a:t> o </a:t>
            </a:r>
            <a:r>
              <a:rPr lang="en-US" dirty="0" err="1"/>
              <a:t>abrazado</a:t>
            </a:r>
            <a:r>
              <a:rPr lang="en-US" dirty="0"/>
              <a:t>?</a:t>
            </a:r>
          </a:p>
        </p:txBody>
      </p:sp>
      <p:sp>
        <p:nvSpPr>
          <p:cNvPr id="4" name="Content Placeholder 2">
            <a:extLst>
              <a:ext uri="{FF2B5EF4-FFF2-40B4-BE49-F238E27FC236}">
                <a16:creationId xmlns:a16="http://schemas.microsoft.com/office/drawing/2014/main" id="{23278B2B-CC2B-2FD7-3FCF-A33337D1A3D3}"/>
              </a:ext>
            </a:extLst>
          </p:cNvPr>
          <p:cNvSpPr>
            <a:spLocks noGrp="1"/>
          </p:cNvSpPr>
          <p:nvPr>
            <p:ph type="body" idx="1"/>
          </p:nvPr>
        </p:nvSpPr>
        <p:spPr>
          <a:xfrm>
            <a:off x="788670" y="990444"/>
            <a:ext cx="7566660" cy="3029100"/>
          </a:xfrm>
        </p:spPr>
        <p:txBody>
          <a:bodyPr>
            <a:normAutofit/>
          </a:bodyPr>
          <a:lstStyle/>
          <a:p>
            <a:r>
              <a:rPr lang="en-US" sz="2200" dirty="0" err="1"/>
              <a:t>Reconozca</a:t>
            </a:r>
            <a:r>
              <a:rPr lang="en-US" sz="2200" dirty="0"/>
              <a:t> que hay las </a:t>
            </a:r>
            <a:r>
              <a:rPr lang="en-US" sz="2200" dirty="0" err="1"/>
              <a:t>distintas</a:t>
            </a:r>
            <a:r>
              <a:rPr lang="en-US" sz="2200" dirty="0"/>
              <a:t> </a:t>
            </a:r>
            <a:r>
              <a:rPr lang="en-US" sz="2200" dirty="0" err="1"/>
              <a:t>necesidades</a:t>
            </a:r>
            <a:r>
              <a:rPr lang="en-US" sz="2200" dirty="0"/>
              <a:t> </a:t>
            </a:r>
          </a:p>
          <a:p>
            <a:r>
              <a:rPr lang="en-US" sz="2200" dirty="0" err="1"/>
              <a:t>Reduzca</a:t>
            </a:r>
            <a:r>
              <a:rPr lang="en-US" sz="2200" dirty="0"/>
              <a:t> </a:t>
            </a:r>
            <a:r>
              <a:rPr lang="en-US" sz="2200" dirty="0" err="1"/>
              <a:t>el</a:t>
            </a:r>
            <a:r>
              <a:rPr lang="en-US" sz="2200" dirty="0"/>
              <a:t> </a:t>
            </a:r>
            <a:r>
              <a:rPr lang="en-US" sz="2200" dirty="0" err="1"/>
              <a:t>estrés</a:t>
            </a:r>
            <a:endParaRPr lang="en-US" sz="2200" dirty="0"/>
          </a:p>
          <a:p>
            <a:r>
              <a:rPr lang="en-US" sz="2200" dirty="0"/>
              <a:t>Los </a:t>
            </a:r>
            <a:r>
              <a:rPr lang="en-US" sz="2200" dirty="0" err="1"/>
              <a:t>consejos</a:t>
            </a:r>
            <a:r>
              <a:rPr lang="en-US" sz="2200" dirty="0"/>
              <a:t> no </a:t>
            </a:r>
            <a:r>
              <a:rPr lang="en-US" sz="2200" dirty="0" err="1"/>
              <a:t>solicitados</a:t>
            </a:r>
            <a:r>
              <a:rPr lang="en-US" sz="2200" dirty="0"/>
              <a:t> </a:t>
            </a:r>
            <a:r>
              <a:rPr lang="en-US" sz="2200" dirty="0" err="1"/>
              <a:t>pueden</a:t>
            </a:r>
            <a:r>
              <a:rPr lang="en-US" sz="2200" dirty="0"/>
              <a:t> </a:t>
            </a:r>
            <a:r>
              <a:rPr lang="en-US" sz="2200" dirty="0" err="1"/>
              <a:t>debilitar</a:t>
            </a:r>
            <a:r>
              <a:rPr lang="en-US" sz="2200" dirty="0"/>
              <a:t> las </a:t>
            </a:r>
            <a:r>
              <a:rPr lang="en-US" sz="2200" dirty="0" err="1"/>
              <a:t>relaciones</a:t>
            </a:r>
            <a:endParaRPr lang="en-US" sz="2200" dirty="0"/>
          </a:p>
        </p:txBody>
      </p:sp>
      <p:sp>
        <p:nvSpPr>
          <p:cNvPr id="6" name="Rectangle 5">
            <a:extLst>
              <a:ext uri="{FF2B5EF4-FFF2-40B4-BE49-F238E27FC236}">
                <a16:creationId xmlns:a16="http://schemas.microsoft.com/office/drawing/2014/main" id="{99BADFDD-C8D5-2D36-D911-88E82FEEAF47}"/>
              </a:ext>
            </a:extLst>
          </p:cNvPr>
          <p:cNvSpPr/>
          <p:nvPr/>
        </p:nvSpPr>
        <p:spPr>
          <a:xfrm>
            <a:off x="0" y="4537709"/>
            <a:ext cx="9144000" cy="605791"/>
          </a:xfrm>
          <a:prstGeom prst="rect">
            <a:avLst/>
          </a:prstGeom>
          <a:solidFill>
            <a:srgbClr val="FF8200"/>
          </a:solidFill>
          <a:ln>
            <a:solidFill>
              <a:srgbClr val="FF82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B045663-0AAB-CAB1-A52C-80D650F165F5}"/>
              </a:ext>
            </a:extLst>
          </p:cNvPr>
          <p:cNvSpPr txBox="1"/>
          <p:nvPr/>
        </p:nvSpPr>
        <p:spPr>
          <a:xfrm>
            <a:off x="114300" y="4598231"/>
            <a:ext cx="7401080" cy="484748"/>
          </a:xfrm>
          <a:prstGeom prst="rect">
            <a:avLst/>
          </a:prstGeom>
          <a:noFill/>
        </p:spPr>
        <p:txBody>
          <a:bodyPr wrap="square" lIns="0" tIns="0" rIns="0" bIns="0" rtlCol="0">
            <a:spAutoFit/>
          </a:bodyPr>
          <a:lstStyle/>
          <a:p>
            <a:pPr algn="l"/>
            <a:r>
              <a:rPr lang="en-US" sz="1050" dirty="0"/>
              <a:t>When someone you love is upset, ask this one question: Offering support can be tricky, but experts say this technique helps..  New York Times, April 7, 2023.  Accessed from  https://www.nytimes.com/2023/04/07/well/emotions-support-relationships.html</a:t>
            </a:r>
          </a:p>
        </p:txBody>
      </p:sp>
      <p:pic>
        <p:nvPicPr>
          <p:cNvPr id="5122" name="Picture 2" descr="How to hug, according to science | Science | AAAS">
            <a:extLst>
              <a:ext uri="{FF2B5EF4-FFF2-40B4-BE49-F238E27FC236}">
                <a16:creationId xmlns:a16="http://schemas.microsoft.com/office/drawing/2014/main" id="{AEC1FD42-8E60-801B-1CF9-694C49E307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2113" y="2308521"/>
            <a:ext cx="3279774" cy="2168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703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9"/>
          <p:cNvSpPr txBox="1">
            <a:spLocks noGrp="1"/>
          </p:cNvSpPr>
          <p:nvPr>
            <p:ph type="title"/>
          </p:nvPr>
        </p:nvSpPr>
        <p:spPr>
          <a:xfrm>
            <a:off x="46175" y="110800"/>
            <a:ext cx="9031200" cy="67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err="1"/>
              <a:t>Programa</a:t>
            </a:r>
            <a:r>
              <a:rPr lang="en-US" sz="2400" dirty="0"/>
              <a:t> de </a:t>
            </a:r>
            <a:r>
              <a:rPr lang="en-US" sz="2400" dirty="0" err="1"/>
              <a:t>respuesta</a:t>
            </a:r>
            <a:r>
              <a:rPr lang="en-US" sz="2400" dirty="0"/>
              <a:t> a </a:t>
            </a:r>
            <a:r>
              <a:rPr lang="en-US" sz="2400" dirty="0" err="1"/>
              <a:t>los</a:t>
            </a:r>
            <a:r>
              <a:rPr lang="en-US" sz="2400" dirty="0"/>
              <a:t> </a:t>
            </a:r>
            <a:r>
              <a:rPr lang="en-US" sz="2400" dirty="0" err="1"/>
              <a:t>opioides</a:t>
            </a:r>
            <a:r>
              <a:rPr lang="en-US" sz="2400" dirty="0"/>
              <a:t> </a:t>
            </a:r>
            <a:r>
              <a:rPr lang="en-US" sz="2400" dirty="0" err="1"/>
              <a:t>en</a:t>
            </a:r>
            <a:r>
              <a:rPr lang="en-US" sz="2400" dirty="0"/>
              <a:t> las </a:t>
            </a:r>
            <a:r>
              <a:rPr lang="en-US" sz="2400" dirty="0" err="1"/>
              <a:t>comunidades</a:t>
            </a:r>
            <a:r>
              <a:rPr lang="en-US" sz="2400" dirty="0"/>
              <a:t> rurales (RCORP) - </a:t>
            </a:r>
            <a:r>
              <a:rPr lang="en-US" sz="2400" dirty="0" err="1"/>
              <a:t>Consorcio</a:t>
            </a:r>
            <a:r>
              <a:rPr lang="en-US" sz="2400" dirty="0"/>
              <a:t> de Tennessee del Este (ETC)</a:t>
            </a:r>
            <a:endParaRPr sz="2400" dirty="0"/>
          </a:p>
        </p:txBody>
      </p:sp>
      <p:sp>
        <p:nvSpPr>
          <p:cNvPr id="202" name="Google Shape;202;p29"/>
          <p:cNvSpPr txBox="1"/>
          <p:nvPr/>
        </p:nvSpPr>
        <p:spPr>
          <a:xfrm>
            <a:off x="222308" y="1145732"/>
            <a:ext cx="3261592" cy="169274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Roboto"/>
                <a:ea typeface="Roboto"/>
                <a:cs typeface="Roboto"/>
                <a:sym typeface="Roboto"/>
              </a:rPr>
              <a:t>Co-</a:t>
            </a:r>
            <a:r>
              <a:rPr lang="en-US" dirty="0" err="1">
                <a:latin typeface="Roboto"/>
                <a:ea typeface="Roboto"/>
                <a:cs typeface="Roboto"/>
                <a:sym typeface="Roboto"/>
              </a:rPr>
              <a:t>liderado</a:t>
            </a:r>
            <a:r>
              <a:rPr lang="en-US" dirty="0">
                <a:latin typeface="Roboto"/>
                <a:ea typeface="Roboto"/>
                <a:cs typeface="Roboto"/>
                <a:sym typeface="Roboto"/>
              </a:rPr>
              <a:t> </a:t>
            </a:r>
            <a:r>
              <a:rPr lang="en-US" dirty="0" err="1">
                <a:latin typeface="Roboto"/>
                <a:ea typeface="Roboto"/>
                <a:cs typeface="Roboto"/>
                <a:sym typeface="Roboto"/>
              </a:rPr>
              <a:t>por</a:t>
            </a:r>
            <a:r>
              <a:rPr lang="en-US" dirty="0">
                <a:latin typeface="Roboto"/>
                <a:ea typeface="Roboto"/>
                <a:cs typeface="Roboto"/>
                <a:sym typeface="Roboto"/>
              </a:rPr>
              <a:t> la Universidad de Tennessee, Knoxville, y </a:t>
            </a:r>
            <a:r>
              <a:rPr lang="en-US" dirty="0" err="1">
                <a:latin typeface="Roboto"/>
                <a:ea typeface="Roboto"/>
                <a:cs typeface="Roboto"/>
                <a:sym typeface="Roboto"/>
              </a:rPr>
              <a:t>miembros</a:t>
            </a:r>
            <a:r>
              <a:rPr lang="en-US" dirty="0">
                <a:latin typeface="Roboto"/>
                <a:ea typeface="Roboto"/>
                <a:cs typeface="Roboto"/>
                <a:sym typeface="Roboto"/>
              </a:rPr>
              <a:t> de la </a:t>
            </a:r>
            <a:r>
              <a:rPr lang="en-US" dirty="0" err="1">
                <a:latin typeface="Roboto"/>
                <a:ea typeface="Roboto"/>
                <a:cs typeface="Roboto"/>
                <a:sym typeface="Roboto"/>
              </a:rPr>
              <a:t>comunidad</a:t>
            </a:r>
            <a:r>
              <a:rPr lang="en-US" dirty="0">
                <a:latin typeface="Roboto"/>
                <a:ea typeface="Roboto"/>
                <a:cs typeface="Roboto"/>
                <a:sym typeface="Roboto"/>
              </a:rPr>
              <a:t>.</a:t>
            </a:r>
          </a:p>
          <a:p>
            <a:pPr marL="0" lvl="0" indent="0" algn="l" rtl="0">
              <a:spcBef>
                <a:spcPts val="0"/>
              </a:spcBef>
              <a:spcAft>
                <a:spcPts val="0"/>
              </a:spcAft>
              <a:buNone/>
            </a:pPr>
            <a:endParaRPr lang="en-US" dirty="0">
              <a:latin typeface="Roboto"/>
              <a:ea typeface="Roboto"/>
              <a:cs typeface="Roboto"/>
              <a:sym typeface="Roboto"/>
            </a:endParaRPr>
          </a:p>
          <a:p>
            <a:pPr marL="0" lvl="0" indent="0" algn="l" rtl="0">
              <a:spcBef>
                <a:spcPts val="0"/>
              </a:spcBef>
              <a:spcAft>
                <a:spcPts val="0"/>
              </a:spcAft>
              <a:buNone/>
            </a:pPr>
            <a:r>
              <a:rPr lang="en-US" dirty="0" err="1">
                <a:latin typeface="Roboto"/>
                <a:ea typeface="Roboto"/>
                <a:cs typeface="Roboto"/>
                <a:sym typeface="Roboto"/>
              </a:rPr>
              <a:t>Trabajando</a:t>
            </a:r>
            <a:r>
              <a:rPr lang="en-US" dirty="0">
                <a:latin typeface="Roboto"/>
                <a:ea typeface="Roboto"/>
                <a:cs typeface="Roboto"/>
                <a:sym typeface="Roboto"/>
              </a:rPr>
              <a:t> </a:t>
            </a:r>
            <a:r>
              <a:rPr lang="en-US" dirty="0" err="1">
                <a:latin typeface="Roboto"/>
                <a:ea typeface="Roboto"/>
                <a:cs typeface="Roboto"/>
                <a:sym typeface="Roboto"/>
              </a:rPr>
              <a:t>juntos</a:t>
            </a:r>
            <a:r>
              <a:rPr lang="en-US" dirty="0">
                <a:latin typeface="Roboto"/>
                <a:ea typeface="Roboto"/>
                <a:cs typeface="Roboto"/>
                <a:sym typeface="Roboto"/>
              </a:rPr>
              <a:t> para </a:t>
            </a:r>
            <a:r>
              <a:rPr lang="en-US" dirty="0" err="1">
                <a:latin typeface="Roboto"/>
                <a:ea typeface="Roboto"/>
                <a:cs typeface="Roboto"/>
                <a:sym typeface="Roboto"/>
              </a:rPr>
              <a:t>hacer</a:t>
            </a:r>
            <a:r>
              <a:rPr lang="en-US" dirty="0">
                <a:latin typeface="Roboto"/>
                <a:ea typeface="Roboto"/>
                <a:cs typeface="Roboto"/>
                <a:sym typeface="Roboto"/>
              </a:rPr>
              <a:t> </a:t>
            </a:r>
            <a:r>
              <a:rPr lang="en-US" dirty="0" err="1">
                <a:latin typeface="Roboto"/>
                <a:ea typeface="Roboto"/>
                <a:cs typeface="Roboto"/>
                <a:sym typeface="Roboto"/>
              </a:rPr>
              <a:t>frente</a:t>
            </a:r>
            <a:r>
              <a:rPr lang="en-US" dirty="0">
                <a:latin typeface="Roboto"/>
                <a:ea typeface="Roboto"/>
                <a:cs typeface="Roboto"/>
                <a:sym typeface="Roboto"/>
              </a:rPr>
              <a:t> a la </a:t>
            </a:r>
            <a:r>
              <a:rPr lang="en-US" dirty="0" err="1">
                <a:latin typeface="Roboto"/>
                <a:ea typeface="Roboto"/>
                <a:cs typeface="Roboto"/>
                <a:sym typeface="Roboto"/>
              </a:rPr>
              <a:t>epidemia</a:t>
            </a:r>
            <a:r>
              <a:rPr lang="en-US" dirty="0">
                <a:latin typeface="Roboto"/>
                <a:ea typeface="Roboto"/>
                <a:cs typeface="Roboto"/>
                <a:sym typeface="Roboto"/>
              </a:rPr>
              <a:t> de </a:t>
            </a:r>
            <a:r>
              <a:rPr lang="en-US" dirty="0" err="1">
                <a:latin typeface="Roboto"/>
                <a:ea typeface="Roboto"/>
                <a:cs typeface="Roboto"/>
                <a:sym typeface="Roboto"/>
              </a:rPr>
              <a:t>opioides</a:t>
            </a:r>
            <a:r>
              <a:rPr lang="en-US" dirty="0">
                <a:latin typeface="Roboto"/>
                <a:ea typeface="Roboto"/>
                <a:cs typeface="Roboto"/>
                <a:sym typeface="Roboto"/>
              </a:rPr>
              <a:t> </a:t>
            </a:r>
            <a:r>
              <a:rPr lang="en-US" dirty="0" err="1">
                <a:latin typeface="Roboto"/>
                <a:ea typeface="Roboto"/>
                <a:cs typeface="Roboto"/>
                <a:sym typeface="Roboto"/>
              </a:rPr>
              <a:t>en</a:t>
            </a:r>
            <a:r>
              <a:rPr lang="en-US" dirty="0">
                <a:latin typeface="Roboto"/>
                <a:ea typeface="Roboto"/>
                <a:cs typeface="Roboto"/>
                <a:sym typeface="Roboto"/>
              </a:rPr>
              <a:t> las zonas rurales del </a:t>
            </a:r>
            <a:r>
              <a:rPr lang="en-US" dirty="0" err="1">
                <a:latin typeface="Roboto"/>
                <a:ea typeface="Roboto"/>
                <a:cs typeface="Roboto"/>
                <a:sym typeface="Roboto"/>
              </a:rPr>
              <a:t>este</a:t>
            </a:r>
            <a:r>
              <a:rPr lang="en-US" dirty="0">
                <a:latin typeface="Roboto"/>
                <a:ea typeface="Roboto"/>
                <a:cs typeface="Roboto"/>
                <a:sym typeface="Roboto"/>
              </a:rPr>
              <a:t> de Tennessee.</a:t>
            </a:r>
            <a:endParaRPr dirty="0">
              <a:latin typeface="Roboto"/>
              <a:ea typeface="Roboto"/>
              <a:cs typeface="Roboto"/>
              <a:sym typeface="Roboto"/>
            </a:endParaRPr>
          </a:p>
        </p:txBody>
      </p:sp>
      <p:sp>
        <p:nvSpPr>
          <p:cNvPr id="203" name="Google Shape;203;p29"/>
          <p:cNvSpPr txBox="1"/>
          <p:nvPr/>
        </p:nvSpPr>
        <p:spPr>
          <a:xfrm>
            <a:off x="206050" y="2907693"/>
            <a:ext cx="2789692" cy="173121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US" dirty="0">
                <a:latin typeface="Roboto"/>
                <a:ea typeface="Roboto"/>
                <a:cs typeface="Roboto"/>
                <a:sym typeface="Roboto"/>
              </a:rPr>
              <a:t>Entre sus </a:t>
            </a:r>
            <a:r>
              <a:rPr lang="en-US" dirty="0" err="1">
                <a:latin typeface="Roboto"/>
                <a:ea typeface="Roboto"/>
                <a:cs typeface="Roboto"/>
                <a:sym typeface="Roboto"/>
              </a:rPr>
              <a:t>miembros</a:t>
            </a:r>
            <a:r>
              <a:rPr lang="en-US" dirty="0">
                <a:latin typeface="Roboto"/>
                <a:ea typeface="Roboto"/>
                <a:cs typeface="Roboto"/>
                <a:sym typeface="Roboto"/>
              </a:rPr>
              <a:t> hay </a:t>
            </a:r>
            <a:r>
              <a:rPr lang="en-US" dirty="0" err="1">
                <a:latin typeface="Roboto"/>
                <a:ea typeface="Roboto"/>
                <a:cs typeface="Roboto"/>
                <a:sym typeface="Roboto"/>
              </a:rPr>
              <a:t>más</a:t>
            </a:r>
            <a:r>
              <a:rPr lang="en-US" dirty="0">
                <a:latin typeface="Roboto"/>
                <a:ea typeface="Roboto"/>
                <a:cs typeface="Roboto"/>
                <a:sym typeface="Roboto"/>
              </a:rPr>
              <a:t> de 130 </a:t>
            </a:r>
            <a:r>
              <a:rPr lang="en-US" dirty="0" err="1">
                <a:latin typeface="Roboto"/>
                <a:ea typeface="Roboto"/>
                <a:cs typeface="Roboto"/>
                <a:sym typeface="Roboto"/>
              </a:rPr>
              <a:t>profesionales</a:t>
            </a:r>
            <a:r>
              <a:rPr lang="en-US" dirty="0">
                <a:latin typeface="Roboto"/>
                <a:ea typeface="Roboto"/>
                <a:cs typeface="Roboto"/>
                <a:sym typeface="Roboto"/>
              </a:rPr>
              <a:t> de 30 </a:t>
            </a:r>
            <a:r>
              <a:rPr lang="en-US" dirty="0" err="1">
                <a:latin typeface="Roboto"/>
                <a:ea typeface="Roboto"/>
                <a:cs typeface="Roboto"/>
                <a:sym typeface="Roboto"/>
              </a:rPr>
              <a:t>organizaciones</a:t>
            </a:r>
            <a:r>
              <a:rPr lang="en-US" dirty="0">
                <a:latin typeface="Roboto"/>
                <a:ea typeface="Roboto"/>
                <a:cs typeface="Roboto"/>
                <a:sym typeface="Roboto"/>
              </a:rPr>
              <a:t> que </a:t>
            </a:r>
            <a:r>
              <a:rPr lang="en-US" dirty="0" err="1">
                <a:latin typeface="Roboto"/>
                <a:ea typeface="Roboto"/>
                <a:cs typeface="Roboto"/>
                <a:sym typeface="Roboto"/>
              </a:rPr>
              <a:t>prestan</a:t>
            </a:r>
            <a:r>
              <a:rPr lang="en-US" dirty="0">
                <a:latin typeface="Roboto"/>
                <a:ea typeface="Roboto"/>
                <a:cs typeface="Roboto"/>
                <a:sym typeface="Roboto"/>
              </a:rPr>
              <a:t> </a:t>
            </a:r>
            <a:r>
              <a:rPr lang="en-US" dirty="0" err="1">
                <a:latin typeface="Roboto"/>
                <a:ea typeface="Roboto"/>
                <a:cs typeface="Roboto"/>
                <a:sym typeface="Roboto"/>
              </a:rPr>
              <a:t>servicio</a:t>
            </a:r>
            <a:r>
              <a:rPr lang="en-US" dirty="0">
                <a:latin typeface="Roboto"/>
                <a:ea typeface="Roboto"/>
                <a:cs typeface="Roboto"/>
                <a:sym typeface="Roboto"/>
              </a:rPr>
              <a:t> </a:t>
            </a:r>
            <a:r>
              <a:rPr lang="en-US" dirty="0" err="1">
                <a:latin typeface="Roboto"/>
                <a:ea typeface="Roboto"/>
                <a:cs typeface="Roboto"/>
                <a:sym typeface="Roboto"/>
              </a:rPr>
              <a:t>en</a:t>
            </a:r>
            <a:r>
              <a:rPr lang="en-US" dirty="0">
                <a:latin typeface="Roboto"/>
                <a:ea typeface="Roboto"/>
                <a:cs typeface="Roboto"/>
                <a:sym typeface="Roboto"/>
              </a:rPr>
              <a:t> la zona del Este de Tennessee RCORP-ETC.</a:t>
            </a:r>
            <a:endParaRPr dirty="0">
              <a:latin typeface="Roboto"/>
              <a:ea typeface="Roboto"/>
              <a:cs typeface="Roboto"/>
              <a:sym typeface="Roboto"/>
            </a:endParaRPr>
          </a:p>
        </p:txBody>
      </p:sp>
      <p:pic>
        <p:nvPicPr>
          <p:cNvPr id="204" name="Google Shape;204;p29"/>
          <p:cNvPicPr preferRelativeResize="0"/>
          <p:nvPr/>
        </p:nvPicPr>
        <p:blipFill>
          <a:blip r:embed="rId3">
            <a:alphaModFix/>
          </a:blip>
          <a:stretch>
            <a:fillRect/>
          </a:stretch>
        </p:blipFill>
        <p:spPr>
          <a:xfrm>
            <a:off x="3483900" y="2099499"/>
            <a:ext cx="968250" cy="968250"/>
          </a:xfrm>
          <a:prstGeom prst="rect">
            <a:avLst/>
          </a:prstGeom>
          <a:noFill/>
          <a:ln>
            <a:noFill/>
          </a:ln>
        </p:spPr>
      </p:pic>
      <p:pic>
        <p:nvPicPr>
          <p:cNvPr id="205" name="Google Shape;205;p29"/>
          <p:cNvPicPr preferRelativeResize="0"/>
          <p:nvPr/>
        </p:nvPicPr>
        <p:blipFill>
          <a:blip r:embed="rId4">
            <a:alphaModFix/>
          </a:blip>
          <a:stretch>
            <a:fillRect/>
          </a:stretch>
        </p:blipFill>
        <p:spPr>
          <a:xfrm>
            <a:off x="3899828" y="833470"/>
            <a:ext cx="1262100" cy="1262100"/>
          </a:xfrm>
          <a:prstGeom prst="rect">
            <a:avLst/>
          </a:prstGeom>
          <a:noFill/>
          <a:ln>
            <a:noFill/>
          </a:ln>
        </p:spPr>
      </p:pic>
      <p:pic>
        <p:nvPicPr>
          <p:cNvPr id="206" name="Google Shape;206;p29"/>
          <p:cNvPicPr preferRelativeResize="0"/>
          <p:nvPr/>
        </p:nvPicPr>
        <p:blipFill>
          <a:blip r:embed="rId5">
            <a:alphaModFix/>
          </a:blip>
          <a:stretch>
            <a:fillRect/>
          </a:stretch>
        </p:blipFill>
        <p:spPr>
          <a:xfrm>
            <a:off x="3141162" y="3105825"/>
            <a:ext cx="2861676" cy="1926875"/>
          </a:xfrm>
          <a:prstGeom prst="rect">
            <a:avLst/>
          </a:prstGeom>
          <a:noFill/>
          <a:ln>
            <a:noFill/>
          </a:ln>
        </p:spPr>
      </p:pic>
      <p:pic>
        <p:nvPicPr>
          <p:cNvPr id="207" name="Google Shape;207;p29"/>
          <p:cNvPicPr preferRelativeResize="0"/>
          <p:nvPr/>
        </p:nvPicPr>
        <p:blipFill>
          <a:blip r:embed="rId6">
            <a:alphaModFix/>
          </a:blip>
          <a:stretch>
            <a:fillRect/>
          </a:stretch>
        </p:blipFill>
        <p:spPr>
          <a:xfrm>
            <a:off x="4569733" y="2101687"/>
            <a:ext cx="968250" cy="968250"/>
          </a:xfrm>
          <a:prstGeom prst="rect">
            <a:avLst/>
          </a:prstGeom>
          <a:noFill/>
          <a:ln>
            <a:noFill/>
          </a:ln>
        </p:spPr>
      </p:pic>
      <p:sp>
        <p:nvSpPr>
          <p:cNvPr id="208" name="Google Shape;208;p29"/>
          <p:cNvSpPr txBox="1"/>
          <p:nvPr/>
        </p:nvSpPr>
        <p:spPr>
          <a:xfrm>
            <a:off x="5483875" y="914900"/>
            <a:ext cx="3417600" cy="2154406"/>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US" dirty="0" err="1">
                <a:latin typeface="Roboto"/>
                <a:ea typeface="Roboto"/>
                <a:cs typeface="Roboto"/>
                <a:sym typeface="Roboto"/>
              </a:rPr>
              <a:t>Prioridades</a:t>
            </a:r>
            <a:r>
              <a:rPr lang="en-US" dirty="0">
                <a:latin typeface="Roboto"/>
                <a:ea typeface="Roboto"/>
                <a:cs typeface="Roboto"/>
                <a:sym typeface="Roboto"/>
              </a:rPr>
              <a:t>:</a:t>
            </a:r>
            <a:endParaRPr dirty="0">
              <a:latin typeface="Roboto"/>
              <a:ea typeface="Roboto"/>
              <a:cs typeface="Roboto"/>
              <a:sym typeface="Roboto"/>
            </a:endParaRPr>
          </a:p>
          <a:p>
            <a:pPr marL="457200" lvl="0" indent="-317500" algn="l" rtl="0">
              <a:spcBef>
                <a:spcPts val="1200"/>
              </a:spcBef>
              <a:spcAft>
                <a:spcPts val="0"/>
              </a:spcAft>
              <a:buClr>
                <a:schemeClr val="dk1"/>
              </a:buClr>
              <a:buSzPts val="1400"/>
              <a:buFont typeface="Roboto"/>
              <a:buChar char="●"/>
            </a:pPr>
            <a:r>
              <a:rPr lang="en-US" dirty="0" err="1">
                <a:solidFill>
                  <a:schemeClr val="dk1"/>
                </a:solidFill>
                <a:latin typeface="Roboto"/>
                <a:ea typeface="Roboto"/>
                <a:cs typeface="Roboto"/>
                <a:sym typeface="Roboto"/>
              </a:rPr>
              <a:t>Reducción</a:t>
            </a:r>
            <a:r>
              <a:rPr lang="en-US" dirty="0">
                <a:solidFill>
                  <a:schemeClr val="dk1"/>
                </a:solidFill>
                <a:latin typeface="Roboto"/>
                <a:ea typeface="Roboto"/>
                <a:cs typeface="Roboto"/>
                <a:sym typeface="Roboto"/>
              </a:rPr>
              <a:t> del </a:t>
            </a:r>
            <a:r>
              <a:rPr lang="en-US" dirty="0" err="1">
                <a:solidFill>
                  <a:schemeClr val="dk1"/>
                </a:solidFill>
                <a:latin typeface="Roboto"/>
                <a:ea typeface="Roboto"/>
                <a:cs typeface="Roboto"/>
                <a:sym typeface="Roboto"/>
              </a:rPr>
              <a:t>estigma</a:t>
            </a:r>
            <a:r>
              <a:rPr lang="en-US" dirty="0">
                <a:solidFill>
                  <a:schemeClr val="dk1"/>
                </a:solidFill>
                <a:latin typeface="Roboto"/>
                <a:ea typeface="Roboto"/>
                <a:cs typeface="Roboto"/>
                <a:sym typeface="Roboto"/>
              </a:rPr>
              <a:t> </a:t>
            </a:r>
          </a:p>
          <a:p>
            <a:pPr marL="457200" lvl="0" indent="-317500" algn="l" rtl="0">
              <a:spcBef>
                <a:spcPts val="1200"/>
              </a:spcBef>
              <a:spcAft>
                <a:spcPts val="0"/>
              </a:spcAft>
              <a:buClr>
                <a:schemeClr val="dk1"/>
              </a:buClr>
              <a:buSzPts val="1400"/>
              <a:buFont typeface="Roboto"/>
              <a:buChar char="●"/>
            </a:pPr>
            <a:r>
              <a:rPr lang="en-US" dirty="0" err="1">
                <a:solidFill>
                  <a:schemeClr val="dk1"/>
                </a:solidFill>
                <a:latin typeface="Roboto"/>
                <a:ea typeface="Roboto"/>
                <a:cs typeface="Roboto"/>
                <a:sym typeface="Roboto"/>
              </a:rPr>
              <a:t>Aumentar</a:t>
            </a:r>
            <a:r>
              <a:rPr lang="en-US" dirty="0">
                <a:solidFill>
                  <a:schemeClr val="dk1"/>
                </a:solidFill>
                <a:latin typeface="Roboto"/>
                <a:ea typeface="Roboto"/>
                <a:cs typeface="Roboto"/>
                <a:sym typeface="Roboto"/>
              </a:rPr>
              <a:t> </a:t>
            </a:r>
            <a:r>
              <a:rPr lang="en-US" dirty="0" err="1">
                <a:solidFill>
                  <a:schemeClr val="dk1"/>
                </a:solidFill>
                <a:latin typeface="Roboto"/>
                <a:ea typeface="Roboto"/>
                <a:cs typeface="Roboto"/>
                <a:sym typeface="Roboto"/>
              </a:rPr>
              <a:t>el</a:t>
            </a:r>
            <a:r>
              <a:rPr lang="en-US" dirty="0">
                <a:solidFill>
                  <a:schemeClr val="dk1"/>
                </a:solidFill>
                <a:latin typeface="Roboto"/>
                <a:ea typeface="Roboto"/>
                <a:cs typeface="Roboto"/>
                <a:sym typeface="Roboto"/>
              </a:rPr>
              <a:t> </a:t>
            </a:r>
            <a:r>
              <a:rPr lang="en-US" dirty="0" err="1">
                <a:solidFill>
                  <a:schemeClr val="dk1"/>
                </a:solidFill>
                <a:latin typeface="Roboto"/>
                <a:ea typeface="Roboto"/>
                <a:cs typeface="Roboto"/>
                <a:sym typeface="Roboto"/>
              </a:rPr>
              <a:t>número</a:t>
            </a:r>
            <a:r>
              <a:rPr lang="en-US" dirty="0">
                <a:solidFill>
                  <a:schemeClr val="dk1"/>
                </a:solidFill>
                <a:latin typeface="Roboto"/>
                <a:ea typeface="Roboto"/>
                <a:cs typeface="Roboto"/>
                <a:sym typeface="Roboto"/>
              </a:rPr>
              <a:t> y la </a:t>
            </a:r>
            <a:r>
              <a:rPr lang="en-US" dirty="0" err="1">
                <a:solidFill>
                  <a:schemeClr val="dk1"/>
                </a:solidFill>
                <a:latin typeface="Roboto"/>
                <a:ea typeface="Roboto"/>
                <a:cs typeface="Roboto"/>
                <a:sym typeface="Roboto"/>
              </a:rPr>
              <a:t>calidad</a:t>
            </a:r>
            <a:r>
              <a:rPr lang="en-US" dirty="0">
                <a:solidFill>
                  <a:schemeClr val="dk1"/>
                </a:solidFill>
                <a:latin typeface="Roboto"/>
                <a:ea typeface="Roboto"/>
                <a:cs typeface="Roboto"/>
                <a:sym typeface="Roboto"/>
              </a:rPr>
              <a:t> de </a:t>
            </a:r>
            <a:r>
              <a:rPr lang="en-US" dirty="0" err="1">
                <a:solidFill>
                  <a:schemeClr val="dk1"/>
                </a:solidFill>
                <a:latin typeface="Roboto"/>
                <a:ea typeface="Roboto"/>
                <a:cs typeface="Roboto"/>
                <a:sym typeface="Roboto"/>
              </a:rPr>
              <a:t>los</a:t>
            </a:r>
            <a:r>
              <a:rPr lang="en-US" dirty="0">
                <a:solidFill>
                  <a:schemeClr val="dk1"/>
                </a:solidFill>
                <a:latin typeface="Roboto"/>
                <a:ea typeface="Roboto"/>
                <a:cs typeface="Roboto"/>
                <a:sym typeface="Roboto"/>
              </a:rPr>
              <a:t> </a:t>
            </a:r>
            <a:r>
              <a:rPr lang="en-US" dirty="0" err="1">
                <a:solidFill>
                  <a:schemeClr val="dk1"/>
                </a:solidFill>
                <a:latin typeface="Roboto"/>
                <a:ea typeface="Roboto"/>
                <a:cs typeface="Roboto"/>
                <a:sym typeface="Roboto"/>
              </a:rPr>
              <a:t>servicios</a:t>
            </a:r>
            <a:r>
              <a:rPr lang="en-US" dirty="0">
                <a:solidFill>
                  <a:schemeClr val="dk1"/>
                </a:solidFill>
                <a:latin typeface="Roboto"/>
                <a:ea typeface="Roboto"/>
                <a:cs typeface="Roboto"/>
                <a:sym typeface="Roboto"/>
              </a:rPr>
              <a:t> de </a:t>
            </a:r>
            <a:r>
              <a:rPr lang="en-US" dirty="0" err="1">
                <a:solidFill>
                  <a:schemeClr val="dk1"/>
                </a:solidFill>
                <a:latin typeface="Roboto"/>
                <a:ea typeface="Roboto"/>
                <a:cs typeface="Roboto"/>
                <a:sym typeface="Roboto"/>
              </a:rPr>
              <a:t>tratamiento</a:t>
            </a:r>
            <a:r>
              <a:rPr lang="en-US" dirty="0">
                <a:solidFill>
                  <a:schemeClr val="dk1"/>
                </a:solidFill>
                <a:latin typeface="Roboto"/>
                <a:ea typeface="Roboto"/>
                <a:cs typeface="Roboto"/>
                <a:sym typeface="Roboto"/>
              </a:rPr>
              <a:t> y </a:t>
            </a:r>
            <a:r>
              <a:rPr lang="en-US" dirty="0" err="1">
                <a:solidFill>
                  <a:schemeClr val="dk1"/>
                </a:solidFill>
                <a:latin typeface="Roboto"/>
                <a:ea typeface="Roboto"/>
                <a:cs typeface="Roboto"/>
                <a:sym typeface="Roboto"/>
              </a:rPr>
              <a:t>recuperación</a:t>
            </a:r>
            <a:endParaRPr lang="en-US" dirty="0">
              <a:solidFill>
                <a:schemeClr val="dk1"/>
              </a:solidFill>
              <a:latin typeface="Roboto"/>
              <a:ea typeface="Roboto"/>
              <a:cs typeface="Roboto"/>
              <a:sym typeface="Roboto"/>
            </a:endParaRPr>
          </a:p>
          <a:p>
            <a:pPr marL="457200" lvl="0" indent="-317500" algn="l" rtl="0">
              <a:spcBef>
                <a:spcPts val="1200"/>
              </a:spcBef>
              <a:spcAft>
                <a:spcPts val="0"/>
              </a:spcAft>
              <a:buClr>
                <a:schemeClr val="dk1"/>
              </a:buClr>
              <a:buSzPts val="1400"/>
              <a:buFont typeface="Roboto"/>
              <a:buChar char="●"/>
            </a:pPr>
            <a:r>
              <a:rPr lang="en-US" dirty="0" err="1">
                <a:solidFill>
                  <a:schemeClr val="dk1"/>
                </a:solidFill>
                <a:latin typeface="Roboto"/>
                <a:ea typeface="Roboto"/>
                <a:cs typeface="Roboto"/>
                <a:sym typeface="Roboto"/>
              </a:rPr>
              <a:t>Promoción</a:t>
            </a:r>
            <a:r>
              <a:rPr lang="en-US" dirty="0">
                <a:solidFill>
                  <a:schemeClr val="dk1"/>
                </a:solidFill>
                <a:latin typeface="Roboto"/>
                <a:ea typeface="Roboto"/>
                <a:cs typeface="Roboto"/>
                <a:sym typeface="Roboto"/>
              </a:rPr>
              <a:t> y </a:t>
            </a:r>
            <a:r>
              <a:rPr lang="en-US" dirty="0" err="1">
                <a:solidFill>
                  <a:schemeClr val="dk1"/>
                </a:solidFill>
                <a:latin typeface="Roboto"/>
                <a:ea typeface="Roboto"/>
                <a:cs typeface="Roboto"/>
                <a:sym typeface="Roboto"/>
              </a:rPr>
              <a:t>tratamiento</a:t>
            </a:r>
            <a:r>
              <a:rPr lang="en-US" dirty="0">
                <a:solidFill>
                  <a:schemeClr val="dk1"/>
                </a:solidFill>
                <a:latin typeface="Roboto"/>
                <a:ea typeface="Roboto"/>
                <a:cs typeface="Roboto"/>
                <a:sym typeface="Roboto"/>
              </a:rPr>
              <a:t> de la </a:t>
            </a:r>
            <a:r>
              <a:rPr lang="en-US" dirty="0" err="1">
                <a:solidFill>
                  <a:schemeClr val="dk1"/>
                </a:solidFill>
                <a:latin typeface="Roboto"/>
                <a:ea typeface="Roboto"/>
                <a:cs typeface="Roboto"/>
                <a:sym typeface="Roboto"/>
              </a:rPr>
              <a:t>salud</a:t>
            </a:r>
            <a:r>
              <a:rPr lang="en-US" dirty="0">
                <a:solidFill>
                  <a:schemeClr val="dk1"/>
                </a:solidFill>
                <a:latin typeface="Roboto"/>
                <a:ea typeface="Roboto"/>
                <a:cs typeface="Roboto"/>
                <a:sym typeface="Roboto"/>
              </a:rPr>
              <a:t> mental</a:t>
            </a:r>
            <a:endParaRPr dirty="0">
              <a:latin typeface="Roboto"/>
              <a:ea typeface="Roboto"/>
              <a:cs typeface="Roboto"/>
              <a:sym typeface="Roboto"/>
            </a:endParaRPr>
          </a:p>
        </p:txBody>
      </p:sp>
      <p:sp>
        <p:nvSpPr>
          <p:cNvPr id="209" name="Google Shape;209;p29"/>
          <p:cNvSpPr txBox="1"/>
          <p:nvPr/>
        </p:nvSpPr>
        <p:spPr>
          <a:xfrm>
            <a:off x="6138350" y="3027225"/>
            <a:ext cx="3048571" cy="1478067"/>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0"/>
              </a:spcAft>
              <a:buNone/>
            </a:pPr>
            <a:r>
              <a:rPr lang="en-US" dirty="0"/>
              <a:t>Para </a:t>
            </a:r>
            <a:r>
              <a:rPr lang="en-US" dirty="0" err="1"/>
              <a:t>obtener</a:t>
            </a:r>
            <a:r>
              <a:rPr lang="en-US" dirty="0"/>
              <a:t> </a:t>
            </a:r>
            <a:r>
              <a:rPr lang="en-US" dirty="0" err="1"/>
              <a:t>recursos</a:t>
            </a:r>
            <a:r>
              <a:rPr lang="en-US" dirty="0"/>
              <a:t>, </a:t>
            </a:r>
            <a:r>
              <a:rPr lang="en-US" dirty="0" err="1"/>
              <a:t>visite</a:t>
            </a:r>
            <a:r>
              <a:rPr lang="en-US" dirty="0"/>
              <a:t>: </a:t>
            </a:r>
            <a:r>
              <a:rPr lang="en" u="sng" dirty="0">
                <a:solidFill>
                  <a:schemeClr val="hlink"/>
                </a:solidFill>
                <a:hlinkClick r:id="rId7"/>
              </a:rPr>
              <a:t>https://tnopioid.utk.edu/</a:t>
            </a:r>
            <a:r>
              <a:rPr lang="en" dirty="0"/>
              <a:t> </a:t>
            </a:r>
            <a:endParaRPr dirty="0"/>
          </a:p>
          <a:p>
            <a:pPr marL="0" lvl="0" indent="0" algn="ctr" rtl="0">
              <a:lnSpc>
                <a:spcPct val="115000"/>
              </a:lnSpc>
              <a:spcBef>
                <a:spcPts val="1200"/>
              </a:spcBef>
              <a:spcAft>
                <a:spcPts val="1200"/>
              </a:spcAft>
              <a:buNone/>
            </a:pPr>
            <a:r>
              <a:rPr lang="en" sz="1900" dirty="0"/>
              <a:t> @</a:t>
            </a:r>
            <a:r>
              <a:rPr lang="en" sz="1900" dirty="0" err="1"/>
              <a:t>tnopioid</a:t>
            </a:r>
            <a:r>
              <a:rPr lang="en" sz="1900" dirty="0"/>
              <a:t> </a:t>
            </a:r>
            <a:endParaRPr sz="1900" dirty="0"/>
          </a:p>
        </p:txBody>
      </p:sp>
      <p:pic>
        <p:nvPicPr>
          <p:cNvPr id="210" name="Google Shape;210;p29"/>
          <p:cNvPicPr preferRelativeResize="0"/>
          <p:nvPr/>
        </p:nvPicPr>
        <p:blipFill>
          <a:blip r:embed="rId8">
            <a:alphaModFix/>
          </a:blip>
          <a:stretch>
            <a:fillRect/>
          </a:stretch>
        </p:blipFill>
        <p:spPr>
          <a:xfrm>
            <a:off x="6931540" y="4351994"/>
            <a:ext cx="573825" cy="573825"/>
          </a:xfrm>
          <a:prstGeom prst="rect">
            <a:avLst/>
          </a:prstGeom>
          <a:noFill/>
          <a:ln>
            <a:noFill/>
          </a:ln>
        </p:spPr>
      </p:pic>
      <p:pic>
        <p:nvPicPr>
          <p:cNvPr id="211" name="Google Shape;211;p29"/>
          <p:cNvPicPr preferRelativeResize="0"/>
          <p:nvPr/>
        </p:nvPicPr>
        <p:blipFill>
          <a:blip r:embed="rId9">
            <a:alphaModFix/>
          </a:blip>
          <a:stretch>
            <a:fillRect/>
          </a:stretch>
        </p:blipFill>
        <p:spPr>
          <a:xfrm>
            <a:off x="7619081" y="4351994"/>
            <a:ext cx="495252" cy="495252"/>
          </a:xfrm>
          <a:prstGeom prst="rect">
            <a:avLst/>
          </a:prstGeom>
          <a:noFill/>
          <a:ln>
            <a:noFill/>
          </a:ln>
        </p:spPr>
      </p:pic>
      <p:pic>
        <p:nvPicPr>
          <p:cNvPr id="212" name="Google Shape;212;p29"/>
          <p:cNvPicPr preferRelativeResize="0"/>
          <p:nvPr/>
        </p:nvPicPr>
        <p:blipFill>
          <a:blip r:embed="rId10">
            <a:alphaModFix/>
          </a:blip>
          <a:stretch>
            <a:fillRect/>
          </a:stretch>
        </p:blipFill>
        <p:spPr>
          <a:xfrm>
            <a:off x="8228049" y="4351994"/>
            <a:ext cx="495250" cy="4952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DB2B7-ACF0-629B-A6DE-D69256FACD22}"/>
              </a:ext>
            </a:extLst>
          </p:cNvPr>
          <p:cNvSpPr>
            <a:spLocks noGrp="1"/>
          </p:cNvSpPr>
          <p:nvPr>
            <p:ph type="title"/>
          </p:nvPr>
        </p:nvSpPr>
        <p:spPr/>
        <p:txBody>
          <a:bodyPr>
            <a:normAutofit fontScale="90000"/>
          </a:bodyPr>
          <a:lstStyle/>
          <a:p>
            <a:r>
              <a:rPr lang="en-US" dirty="0" err="1"/>
              <a:t>Fomenta</a:t>
            </a:r>
            <a:r>
              <a:rPr lang="en-US" dirty="0"/>
              <a:t> la </a:t>
            </a:r>
            <a:r>
              <a:rPr lang="en-US" dirty="0" err="1"/>
              <a:t>Resiliencia</a:t>
            </a:r>
            <a:endParaRPr lang="en-US" dirty="0"/>
          </a:p>
        </p:txBody>
      </p:sp>
      <p:sp>
        <p:nvSpPr>
          <p:cNvPr id="6" name="Rectangle 5">
            <a:extLst>
              <a:ext uri="{FF2B5EF4-FFF2-40B4-BE49-F238E27FC236}">
                <a16:creationId xmlns:a16="http://schemas.microsoft.com/office/drawing/2014/main" id="{99BADFDD-C8D5-2D36-D911-88E82FEEAF47}"/>
              </a:ext>
            </a:extLst>
          </p:cNvPr>
          <p:cNvSpPr/>
          <p:nvPr/>
        </p:nvSpPr>
        <p:spPr>
          <a:xfrm>
            <a:off x="0" y="4537709"/>
            <a:ext cx="9144000" cy="605791"/>
          </a:xfrm>
          <a:prstGeom prst="rect">
            <a:avLst/>
          </a:prstGeom>
          <a:solidFill>
            <a:srgbClr val="FF8200"/>
          </a:solidFill>
          <a:ln>
            <a:solidFill>
              <a:srgbClr val="FF82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513;p59">
            <a:extLst>
              <a:ext uri="{FF2B5EF4-FFF2-40B4-BE49-F238E27FC236}">
                <a16:creationId xmlns:a16="http://schemas.microsoft.com/office/drawing/2014/main" id="{5CF506F5-4A7A-8D9B-2402-3965AB34705F}"/>
              </a:ext>
            </a:extLst>
          </p:cNvPr>
          <p:cNvSpPr txBox="1">
            <a:spLocks/>
          </p:cNvSpPr>
          <p:nvPr/>
        </p:nvSpPr>
        <p:spPr>
          <a:xfrm>
            <a:off x="342900" y="1138743"/>
            <a:ext cx="8458200" cy="3043097"/>
          </a:xfrm>
          <a:prstGeom prst="rect">
            <a:avLst/>
          </a:prstGeom>
          <a:noFill/>
          <a:ln>
            <a:noFill/>
          </a:ln>
        </p:spPr>
        <p:txBody>
          <a:bodyPr spcFirstLastPara="1" vert="horz" wrap="square" lIns="68575" tIns="34275" rIns="68575" bIns="3427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pPr>
            <a:r>
              <a:rPr lang="en-US" sz="2300" b="1" dirty="0"/>
              <a:t>1. </a:t>
            </a:r>
            <a:r>
              <a:rPr lang="en-US" sz="2300" b="1" dirty="0" err="1"/>
              <a:t>Reformula</a:t>
            </a:r>
            <a:r>
              <a:rPr lang="en-US" sz="2300" b="1" dirty="0"/>
              <a:t> y </a:t>
            </a:r>
            <a:r>
              <a:rPr lang="en-US" sz="2300" b="1" dirty="0" err="1"/>
              <a:t>Reimagina</a:t>
            </a:r>
            <a:r>
              <a:rPr lang="en-US" sz="2300" b="1" dirty="0"/>
              <a:t> </a:t>
            </a:r>
            <a:r>
              <a:rPr lang="en-US" sz="2300" b="1" dirty="0" err="1"/>
              <a:t>los</a:t>
            </a:r>
            <a:r>
              <a:rPr lang="en-US" sz="2300" b="1" dirty="0"/>
              <a:t> </a:t>
            </a:r>
            <a:r>
              <a:rPr lang="en-US" sz="2300" b="1" dirty="0" err="1"/>
              <a:t>Enfoques</a:t>
            </a:r>
            <a:r>
              <a:rPr lang="en-US" sz="2300" b="1" dirty="0"/>
              <a:t> </a:t>
            </a:r>
            <a:r>
              <a:rPr lang="en-US" sz="2300" b="1" dirty="0" err="1"/>
              <a:t>Disciplinarios</a:t>
            </a:r>
            <a:r>
              <a:rPr lang="en-US" sz="2300" b="1" dirty="0"/>
              <a:t> </a:t>
            </a:r>
          </a:p>
          <a:p>
            <a:pPr marL="342892" indent="-273044">
              <a:lnSpc>
                <a:spcPct val="115000"/>
              </a:lnSpc>
              <a:buSzPts val="1700"/>
              <a:buFont typeface="Arial"/>
              <a:buChar char="●"/>
            </a:pPr>
            <a:r>
              <a:rPr lang="en-US" sz="1700" dirty="0"/>
              <a:t>Motive a </a:t>
            </a:r>
            <a:r>
              <a:rPr lang="en-US" sz="1700" dirty="0" err="1"/>
              <a:t>los</a:t>
            </a:r>
            <a:r>
              <a:rPr lang="en-US" sz="1700" dirty="0"/>
              <a:t> </a:t>
            </a:r>
            <a:r>
              <a:rPr lang="en-US" sz="1700" dirty="0" err="1"/>
              <a:t>jóvenes</a:t>
            </a:r>
            <a:r>
              <a:rPr lang="en-US" sz="1700" dirty="0"/>
              <a:t> a </a:t>
            </a:r>
            <a:r>
              <a:rPr lang="en-US" sz="1700" dirty="0" err="1"/>
              <a:t>través</a:t>
            </a:r>
            <a:r>
              <a:rPr lang="en-US" sz="1700" dirty="0"/>
              <a:t> de la </a:t>
            </a:r>
            <a:r>
              <a:rPr lang="en-US" sz="1700" dirty="0" err="1"/>
              <a:t>comprensión</a:t>
            </a:r>
            <a:r>
              <a:rPr lang="en-US" sz="1700" dirty="0"/>
              <a:t> del bien y </a:t>
            </a:r>
            <a:r>
              <a:rPr lang="en-US" sz="1700" dirty="0" err="1"/>
              <a:t>el</a:t>
            </a:r>
            <a:r>
              <a:rPr lang="en-US" sz="1700" dirty="0"/>
              <a:t> mal, </a:t>
            </a:r>
            <a:r>
              <a:rPr lang="en-US" sz="1700" dirty="0" err="1"/>
              <a:t>en</a:t>
            </a:r>
            <a:r>
              <a:rPr lang="en-US" sz="1700" dirty="0"/>
              <a:t> </a:t>
            </a:r>
            <a:r>
              <a:rPr lang="en-US" sz="1700" dirty="0" err="1"/>
              <a:t>lugar</a:t>
            </a:r>
            <a:r>
              <a:rPr lang="en-US" sz="1700" dirty="0"/>
              <a:t> de a </a:t>
            </a:r>
            <a:r>
              <a:rPr lang="en-US" sz="1700" dirty="0" err="1"/>
              <a:t>través</a:t>
            </a:r>
            <a:r>
              <a:rPr lang="en-US" sz="1700" dirty="0"/>
              <a:t> del </a:t>
            </a:r>
            <a:r>
              <a:rPr lang="en-US" sz="1700" dirty="0" err="1"/>
              <a:t>miedo</a:t>
            </a:r>
            <a:r>
              <a:rPr lang="en-US" sz="1700" dirty="0"/>
              <a:t> al </a:t>
            </a:r>
            <a:r>
              <a:rPr lang="en-US" sz="1700" dirty="0" err="1"/>
              <a:t>castigo</a:t>
            </a:r>
            <a:r>
              <a:rPr lang="en-US" sz="1700" dirty="0"/>
              <a:t>. </a:t>
            </a:r>
          </a:p>
          <a:p>
            <a:pPr marL="342892" indent="-273044">
              <a:lnSpc>
                <a:spcPct val="115000"/>
              </a:lnSpc>
              <a:buSzPts val="1700"/>
              <a:buFont typeface="Arial"/>
              <a:buChar char="●"/>
            </a:pPr>
            <a:r>
              <a:rPr lang="en-US" sz="1700" dirty="0"/>
              <a:t>Evite </a:t>
            </a:r>
            <a:r>
              <a:rPr lang="en-US" sz="1700" dirty="0" err="1"/>
              <a:t>gritarles</a:t>
            </a:r>
            <a:r>
              <a:rPr lang="en-US" sz="1700" dirty="0"/>
              <a:t>, </a:t>
            </a:r>
            <a:r>
              <a:rPr lang="en-US" sz="1700" dirty="0" err="1"/>
              <a:t>ya</a:t>
            </a:r>
            <a:r>
              <a:rPr lang="en-US" sz="1700" dirty="0"/>
              <a:t> que </a:t>
            </a:r>
            <a:r>
              <a:rPr lang="en-US" sz="1700" dirty="0" err="1"/>
              <a:t>tiene</a:t>
            </a:r>
            <a:r>
              <a:rPr lang="en-US" sz="1700" dirty="0"/>
              <a:t> </a:t>
            </a:r>
            <a:r>
              <a:rPr lang="en-US" sz="1700" dirty="0" err="1"/>
              <a:t>efectos</a:t>
            </a:r>
            <a:r>
              <a:rPr lang="en-US" sz="1700" dirty="0"/>
              <a:t> a largo </a:t>
            </a:r>
            <a:r>
              <a:rPr lang="en-US" sz="1700" dirty="0" err="1"/>
              <a:t>plazo</a:t>
            </a:r>
            <a:r>
              <a:rPr lang="en-US" sz="1700" dirty="0"/>
              <a:t> </a:t>
            </a:r>
            <a:r>
              <a:rPr lang="en-US" sz="1700" dirty="0" err="1"/>
              <a:t>similares</a:t>
            </a:r>
            <a:r>
              <a:rPr lang="en-US" sz="1700" dirty="0"/>
              <a:t> a </a:t>
            </a:r>
            <a:r>
              <a:rPr lang="en-US" sz="1700" dirty="0" err="1"/>
              <a:t>los</a:t>
            </a:r>
            <a:r>
              <a:rPr lang="en-US" sz="1700" dirty="0"/>
              <a:t> del </a:t>
            </a:r>
            <a:r>
              <a:rPr lang="en-US" sz="1700" dirty="0" err="1"/>
              <a:t>castigo</a:t>
            </a:r>
            <a:r>
              <a:rPr lang="en-US" sz="1700" dirty="0"/>
              <a:t> </a:t>
            </a:r>
            <a:r>
              <a:rPr lang="en-US" sz="1700" dirty="0" err="1"/>
              <a:t>físico</a:t>
            </a:r>
            <a:r>
              <a:rPr lang="en-US" sz="1700" dirty="0"/>
              <a:t>. </a:t>
            </a:r>
          </a:p>
          <a:p>
            <a:pPr marL="342892" indent="-273044">
              <a:lnSpc>
                <a:spcPct val="115000"/>
              </a:lnSpc>
              <a:buSzPts val="1700"/>
              <a:buFont typeface="Arial"/>
              <a:buChar char="●"/>
            </a:pPr>
            <a:r>
              <a:rPr lang="en-US" sz="1700" dirty="0" err="1"/>
              <a:t>Consecuencias</a:t>
            </a:r>
            <a:r>
              <a:rPr lang="en-US" sz="1700" dirty="0"/>
              <a:t> </a:t>
            </a:r>
            <a:r>
              <a:rPr lang="en-US" sz="1700" dirty="0" err="1"/>
              <a:t>seguras</a:t>
            </a:r>
            <a:r>
              <a:rPr lang="en-US" sz="1700" dirty="0"/>
              <a:t>, </a:t>
            </a:r>
            <a:r>
              <a:rPr lang="en-US" sz="1700" dirty="0" err="1"/>
              <a:t>predecibles</a:t>
            </a:r>
            <a:r>
              <a:rPr lang="en-US" sz="1700" dirty="0"/>
              <a:t> y </a:t>
            </a:r>
            <a:r>
              <a:rPr lang="en-US" sz="1700" dirty="0" err="1"/>
              <a:t>consistentes</a:t>
            </a:r>
            <a:endParaRPr lang="en-US" sz="1700" dirty="0"/>
          </a:p>
        </p:txBody>
      </p:sp>
      <p:sp>
        <p:nvSpPr>
          <p:cNvPr id="10" name="Google Shape;515;p59">
            <a:extLst>
              <a:ext uri="{FF2B5EF4-FFF2-40B4-BE49-F238E27FC236}">
                <a16:creationId xmlns:a16="http://schemas.microsoft.com/office/drawing/2014/main" id="{4CE468A0-EEB4-9B5F-55D1-C5DAB5B11258}"/>
              </a:ext>
            </a:extLst>
          </p:cNvPr>
          <p:cNvSpPr txBox="1"/>
          <p:nvPr/>
        </p:nvSpPr>
        <p:spPr>
          <a:xfrm>
            <a:off x="342900" y="3995857"/>
            <a:ext cx="3872927" cy="461655"/>
          </a:xfrm>
          <a:prstGeom prst="rect">
            <a:avLst/>
          </a:prstGeom>
          <a:noFill/>
          <a:ln>
            <a:noFill/>
          </a:ln>
        </p:spPr>
        <p:txBody>
          <a:bodyPr spcFirstLastPara="1" wrap="square" lIns="68575" tIns="68575" rIns="68575" bIns="68575" anchor="t" anchorCtr="0">
            <a:spAutoFit/>
          </a:bodyPr>
          <a:lstStyle/>
          <a:p>
            <a:pPr>
              <a:buClr>
                <a:srgbClr val="000000"/>
              </a:buClr>
              <a:buSzPts val="1100"/>
            </a:pPr>
            <a:r>
              <a:rPr lang="en" sz="1050" dirty="0">
                <a:latin typeface="Avenir"/>
                <a:ea typeface="Avenir"/>
                <a:cs typeface="Avenir"/>
                <a:sym typeface="Avenir"/>
              </a:rPr>
              <a:t>McInerney et al., 2014; Bartkowski et al., 2000; Tomoda et al., 2011</a:t>
            </a:r>
            <a:endParaRPr sz="1050" dirty="0">
              <a:latin typeface="Avenir"/>
              <a:ea typeface="Avenir"/>
              <a:cs typeface="Avenir"/>
              <a:sym typeface="Avenir"/>
            </a:endParaRPr>
          </a:p>
        </p:txBody>
      </p:sp>
      <p:pic>
        <p:nvPicPr>
          <p:cNvPr id="5122" name="Picture 2" descr="PRINCIPIOS QUE LA INSTITUCIÓN POLICIAL EXIJE | Mind Map">
            <a:extLst>
              <a:ext uri="{FF2B5EF4-FFF2-40B4-BE49-F238E27FC236}">
                <a16:creationId xmlns:a16="http://schemas.microsoft.com/office/drawing/2014/main" id="{9C13095A-E29B-DB78-693F-7F00246CA6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2134" y="2475527"/>
            <a:ext cx="2423063" cy="2062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974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DB2B7-ACF0-629B-A6DE-D69256FACD22}"/>
              </a:ext>
            </a:extLst>
          </p:cNvPr>
          <p:cNvSpPr>
            <a:spLocks noGrp="1"/>
          </p:cNvSpPr>
          <p:nvPr>
            <p:ph type="title"/>
          </p:nvPr>
        </p:nvSpPr>
        <p:spPr/>
        <p:txBody>
          <a:bodyPr>
            <a:normAutofit fontScale="90000"/>
          </a:bodyPr>
          <a:lstStyle/>
          <a:p>
            <a:r>
              <a:rPr lang="en-US" dirty="0" err="1"/>
              <a:t>Fomenta</a:t>
            </a:r>
            <a:r>
              <a:rPr lang="en-US" dirty="0"/>
              <a:t> la </a:t>
            </a:r>
            <a:r>
              <a:rPr lang="en-US" dirty="0" err="1"/>
              <a:t>Resiliencia</a:t>
            </a:r>
            <a:endParaRPr lang="en-US" dirty="0"/>
          </a:p>
        </p:txBody>
      </p:sp>
      <p:sp>
        <p:nvSpPr>
          <p:cNvPr id="6" name="Rectangle 5">
            <a:extLst>
              <a:ext uri="{FF2B5EF4-FFF2-40B4-BE49-F238E27FC236}">
                <a16:creationId xmlns:a16="http://schemas.microsoft.com/office/drawing/2014/main" id="{99BADFDD-C8D5-2D36-D911-88E82FEEAF47}"/>
              </a:ext>
            </a:extLst>
          </p:cNvPr>
          <p:cNvSpPr/>
          <p:nvPr/>
        </p:nvSpPr>
        <p:spPr>
          <a:xfrm>
            <a:off x="0" y="4537709"/>
            <a:ext cx="9144000" cy="605791"/>
          </a:xfrm>
          <a:prstGeom prst="rect">
            <a:avLst/>
          </a:prstGeom>
          <a:solidFill>
            <a:srgbClr val="FF8200"/>
          </a:solidFill>
          <a:ln>
            <a:solidFill>
              <a:srgbClr val="FF82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521;p60">
            <a:extLst>
              <a:ext uri="{FF2B5EF4-FFF2-40B4-BE49-F238E27FC236}">
                <a16:creationId xmlns:a16="http://schemas.microsoft.com/office/drawing/2014/main" id="{6A20A649-5BCF-95FF-9AA9-F8DF960356AC}"/>
              </a:ext>
            </a:extLst>
          </p:cNvPr>
          <p:cNvSpPr txBox="1">
            <a:spLocks/>
          </p:cNvSpPr>
          <p:nvPr/>
        </p:nvSpPr>
        <p:spPr>
          <a:xfrm>
            <a:off x="342900" y="960810"/>
            <a:ext cx="6461022" cy="3043097"/>
          </a:xfrm>
          <a:prstGeom prst="rect">
            <a:avLst/>
          </a:prstGeom>
          <a:noFill/>
          <a:ln>
            <a:noFill/>
          </a:ln>
        </p:spPr>
        <p:txBody>
          <a:bodyPr spcFirstLastPara="1" vert="horz" wrap="square" lIns="68575" tIns="34275" rIns="68575" bIns="3427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pPr>
            <a:r>
              <a:rPr lang="en-US" sz="2300" b="1" dirty="0"/>
              <a:t>2. </a:t>
            </a:r>
            <a:r>
              <a:rPr lang="en-US" sz="2300" b="1" dirty="0" err="1"/>
              <a:t>Estructura</a:t>
            </a:r>
            <a:r>
              <a:rPr lang="en-US" sz="2300" b="1" dirty="0"/>
              <a:t>, </a:t>
            </a:r>
            <a:r>
              <a:rPr lang="en-US" sz="2300" b="1" dirty="0" err="1"/>
              <a:t>rutina</a:t>
            </a:r>
            <a:r>
              <a:rPr lang="en-US" sz="2300" b="1" dirty="0"/>
              <a:t> y </a:t>
            </a:r>
            <a:r>
              <a:rPr lang="en-US" sz="2300" b="1" dirty="0" err="1"/>
              <a:t>previsibilidad</a:t>
            </a:r>
            <a:endParaRPr lang="en-US" sz="2300" b="1" dirty="0"/>
          </a:p>
          <a:p>
            <a:pPr marL="342892" indent="-273044">
              <a:lnSpc>
                <a:spcPct val="115000"/>
              </a:lnSpc>
              <a:buSzPts val="1700"/>
              <a:buFont typeface="Arial"/>
              <a:buChar char="●"/>
            </a:pPr>
            <a:r>
              <a:rPr lang="en-US" sz="1700" dirty="0" err="1"/>
              <a:t>Todos</a:t>
            </a:r>
            <a:r>
              <a:rPr lang="en-US" sz="1700" dirty="0"/>
              <a:t> </a:t>
            </a:r>
            <a:r>
              <a:rPr lang="en-US" sz="1700" dirty="0" err="1"/>
              <a:t>los</a:t>
            </a:r>
            <a:r>
              <a:rPr lang="en-US" sz="1700" dirty="0"/>
              <a:t> </a:t>
            </a:r>
            <a:r>
              <a:rPr lang="en-US" sz="1700" dirty="0" err="1"/>
              <a:t>jóvenes</a:t>
            </a:r>
            <a:r>
              <a:rPr lang="en-US" sz="1700" dirty="0"/>
              <a:t> se </a:t>
            </a:r>
            <a:r>
              <a:rPr lang="en-US" sz="1700" dirty="0" err="1"/>
              <a:t>benefician</a:t>
            </a:r>
            <a:r>
              <a:rPr lang="en-US" sz="1700" dirty="0"/>
              <a:t> de la </a:t>
            </a:r>
            <a:r>
              <a:rPr lang="en-US" sz="1700" dirty="0" err="1"/>
              <a:t>estructura</a:t>
            </a:r>
            <a:r>
              <a:rPr lang="en-US" sz="1700" dirty="0"/>
              <a:t> y la </a:t>
            </a:r>
            <a:r>
              <a:rPr lang="en-US" sz="1700" dirty="0" err="1"/>
              <a:t>previsibilidad</a:t>
            </a:r>
            <a:r>
              <a:rPr lang="en-US" sz="1700" dirty="0"/>
              <a:t>, lo que reduce la </a:t>
            </a:r>
            <a:r>
              <a:rPr lang="en-US" sz="1700" dirty="0" err="1"/>
              <a:t>ansiedad</a:t>
            </a:r>
            <a:r>
              <a:rPr lang="en-US" sz="1700" dirty="0"/>
              <a:t>/</a:t>
            </a:r>
            <a:r>
              <a:rPr lang="en-US" sz="1700" dirty="0" err="1"/>
              <a:t>estrés</a:t>
            </a:r>
            <a:r>
              <a:rPr lang="en-US" sz="1700" dirty="0"/>
              <a:t> y las </a:t>
            </a:r>
            <a:r>
              <a:rPr lang="en-US" sz="1700" dirty="0" err="1"/>
              <a:t>respuestas</a:t>
            </a:r>
            <a:r>
              <a:rPr lang="en-US" sz="1700" dirty="0"/>
              <a:t> de </a:t>
            </a:r>
            <a:r>
              <a:rPr lang="en-US" sz="1700" dirty="0" err="1"/>
              <a:t>lucha</a:t>
            </a:r>
            <a:r>
              <a:rPr lang="en-US" sz="1700" dirty="0"/>
              <a:t> o </a:t>
            </a:r>
            <a:r>
              <a:rPr lang="en-US" sz="1700" dirty="0" err="1"/>
              <a:t>huida</a:t>
            </a:r>
            <a:r>
              <a:rPr lang="en-US" sz="1700" dirty="0"/>
              <a:t> </a:t>
            </a:r>
          </a:p>
          <a:p>
            <a:pPr marL="1028675" lvl="1" indent="-273044">
              <a:lnSpc>
                <a:spcPct val="115000"/>
              </a:lnSpc>
              <a:buSzPts val="1700"/>
              <a:buFont typeface="Arial"/>
              <a:buChar char="○"/>
            </a:pPr>
            <a:r>
              <a:rPr lang="en-US" sz="1700" dirty="0" err="1"/>
              <a:t>Consecuencias</a:t>
            </a:r>
            <a:r>
              <a:rPr lang="en-US" sz="1700" dirty="0"/>
              <a:t> </a:t>
            </a:r>
            <a:r>
              <a:rPr lang="en-US" sz="1700" dirty="0" err="1"/>
              <a:t>seguras</a:t>
            </a:r>
            <a:r>
              <a:rPr lang="en-US" sz="1700" dirty="0"/>
              <a:t>, </a:t>
            </a:r>
            <a:r>
              <a:rPr lang="en-US" sz="1700" dirty="0" err="1"/>
              <a:t>consistentes</a:t>
            </a:r>
            <a:r>
              <a:rPr lang="en-US" sz="1700" dirty="0"/>
              <a:t> y </a:t>
            </a:r>
            <a:r>
              <a:rPr lang="en-US" sz="1700" dirty="0" err="1"/>
              <a:t>predecibles</a:t>
            </a:r>
            <a:endParaRPr lang="en-US" sz="1700" dirty="0"/>
          </a:p>
          <a:p>
            <a:pPr marL="1028675" lvl="1" indent="-273044">
              <a:lnSpc>
                <a:spcPct val="115000"/>
              </a:lnSpc>
              <a:buSzPts val="1700"/>
              <a:buFont typeface="Arial"/>
              <a:buChar char="○"/>
            </a:pPr>
            <a:r>
              <a:rPr lang="en-US" sz="1700" dirty="0" err="1"/>
              <a:t>Rituales</a:t>
            </a:r>
            <a:r>
              <a:rPr lang="en-US" sz="1700" dirty="0"/>
              <a:t>, </a:t>
            </a:r>
            <a:r>
              <a:rPr lang="en-US" sz="1700" dirty="0" err="1"/>
              <a:t>desde</a:t>
            </a:r>
            <a:r>
              <a:rPr lang="en-US" sz="1700" dirty="0"/>
              <a:t> las </a:t>
            </a:r>
            <a:r>
              <a:rPr lang="en-US" sz="1700" dirty="0" err="1"/>
              <a:t>comidas</a:t>
            </a:r>
            <a:r>
              <a:rPr lang="en-US" sz="1700" dirty="0"/>
              <a:t> hasta las </a:t>
            </a:r>
            <a:r>
              <a:rPr lang="en-US" sz="1700" dirty="0" err="1"/>
              <a:t>vacaciones</a:t>
            </a:r>
            <a:endParaRPr lang="en-US" sz="1700" dirty="0"/>
          </a:p>
        </p:txBody>
      </p:sp>
      <p:pic>
        <p:nvPicPr>
          <p:cNvPr id="5" name="Google Shape;523;p60">
            <a:extLst>
              <a:ext uri="{FF2B5EF4-FFF2-40B4-BE49-F238E27FC236}">
                <a16:creationId xmlns:a16="http://schemas.microsoft.com/office/drawing/2014/main" id="{67C81AB1-057E-DCB6-B685-96B3BA8E4269}"/>
              </a:ext>
            </a:extLst>
          </p:cNvPr>
          <p:cNvPicPr preferRelativeResize="0"/>
          <p:nvPr/>
        </p:nvPicPr>
        <p:blipFill>
          <a:blip r:embed="rId2">
            <a:alphaModFix/>
          </a:blip>
          <a:stretch>
            <a:fillRect/>
          </a:stretch>
        </p:blipFill>
        <p:spPr>
          <a:xfrm>
            <a:off x="6292645" y="1976285"/>
            <a:ext cx="2508455" cy="2294524"/>
          </a:xfrm>
          <a:prstGeom prst="rect">
            <a:avLst/>
          </a:prstGeom>
          <a:noFill/>
          <a:ln>
            <a:noFill/>
          </a:ln>
        </p:spPr>
      </p:pic>
      <p:sp>
        <p:nvSpPr>
          <p:cNvPr id="7" name="Google Shape;522;p60">
            <a:extLst>
              <a:ext uri="{FF2B5EF4-FFF2-40B4-BE49-F238E27FC236}">
                <a16:creationId xmlns:a16="http://schemas.microsoft.com/office/drawing/2014/main" id="{002F4979-E348-93CE-3B29-61461DF36F3D}"/>
              </a:ext>
            </a:extLst>
          </p:cNvPr>
          <p:cNvSpPr txBox="1"/>
          <p:nvPr/>
        </p:nvSpPr>
        <p:spPr>
          <a:xfrm>
            <a:off x="342900" y="4181842"/>
            <a:ext cx="2701800" cy="300072"/>
          </a:xfrm>
          <a:prstGeom prst="rect">
            <a:avLst/>
          </a:prstGeom>
          <a:noFill/>
          <a:ln>
            <a:noFill/>
          </a:ln>
        </p:spPr>
        <p:txBody>
          <a:bodyPr spcFirstLastPara="1" wrap="square" lIns="68575" tIns="68575" rIns="68575" bIns="68575" anchor="t" anchorCtr="0">
            <a:spAutoFit/>
          </a:bodyPr>
          <a:lstStyle/>
          <a:p>
            <a:pPr>
              <a:buClr>
                <a:srgbClr val="000000"/>
              </a:buClr>
              <a:buSzPts val="1100"/>
            </a:pPr>
            <a:r>
              <a:rPr lang="en" sz="1050" dirty="0">
                <a:latin typeface="Avenir"/>
                <a:ea typeface="Avenir"/>
                <a:cs typeface="Avenir"/>
                <a:sym typeface="Avenir"/>
              </a:rPr>
              <a:t>Dangerfield et al., 2014</a:t>
            </a:r>
            <a:endParaRPr sz="1050" dirty="0">
              <a:latin typeface="Avenir"/>
              <a:ea typeface="Avenir"/>
              <a:cs typeface="Avenir"/>
              <a:sym typeface="Avenir"/>
            </a:endParaRPr>
          </a:p>
        </p:txBody>
      </p:sp>
    </p:spTree>
    <p:extLst>
      <p:ext uri="{BB962C8B-B14F-4D97-AF65-F5344CB8AC3E}">
        <p14:creationId xmlns:p14="http://schemas.microsoft.com/office/powerpoint/2010/main" val="16984781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DB2B7-ACF0-629B-A6DE-D69256FACD22}"/>
              </a:ext>
            </a:extLst>
          </p:cNvPr>
          <p:cNvSpPr>
            <a:spLocks noGrp="1"/>
          </p:cNvSpPr>
          <p:nvPr>
            <p:ph type="title"/>
          </p:nvPr>
        </p:nvSpPr>
        <p:spPr/>
        <p:txBody>
          <a:bodyPr>
            <a:normAutofit fontScale="90000"/>
          </a:bodyPr>
          <a:lstStyle/>
          <a:p>
            <a:r>
              <a:rPr lang="en-US" dirty="0" err="1"/>
              <a:t>Fomenta</a:t>
            </a:r>
            <a:r>
              <a:rPr lang="en-US" dirty="0"/>
              <a:t> la </a:t>
            </a:r>
            <a:r>
              <a:rPr lang="en-US" dirty="0" err="1"/>
              <a:t>Resiliencia</a:t>
            </a:r>
            <a:endParaRPr lang="en-US" dirty="0"/>
          </a:p>
        </p:txBody>
      </p:sp>
      <p:sp>
        <p:nvSpPr>
          <p:cNvPr id="6" name="Rectangle 5">
            <a:extLst>
              <a:ext uri="{FF2B5EF4-FFF2-40B4-BE49-F238E27FC236}">
                <a16:creationId xmlns:a16="http://schemas.microsoft.com/office/drawing/2014/main" id="{99BADFDD-C8D5-2D36-D911-88E82FEEAF47}"/>
              </a:ext>
            </a:extLst>
          </p:cNvPr>
          <p:cNvSpPr/>
          <p:nvPr/>
        </p:nvSpPr>
        <p:spPr>
          <a:xfrm>
            <a:off x="0" y="4537709"/>
            <a:ext cx="9144000" cy="605791"/>
          </a:xfrm>
          <a:prstGeom prst="rect">
            <a:avLst/>
          </a:prstGeom>
          <a:solidFill>
            <a:srgbClr val="FF8200"/>
          </a:solidFill>
          <a:ln>
            <a:solidFill>
              <a:srgbClr val="FF82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529;p61">
            <a:extLst>
              <a:ext uri="{FF2B5EF4-FFF2-40B4-BE49-F238E27FC236}">
                <a16:creationId xmlns:a16="http://schemas.microsoft.com/office/drawing/2014/main" id="{289C3711-856B-7407-821A-F141A4BC3322}"/>
              </a:ext>
            </a:extLst>
          </p:cNvPr>
          <p:cNvSpPr txBox="1">
            <a:spLocks/>
          </p:cNvSpPr>
          <p:nvPr/>
        </p:nvSpPr>
        <p:spPr>
          <a:xfrm>
            <a:off x="342900" y="1050201"/>
            <a:ext cx="8458200" cy="3043097"/>
          </a:xfrm>
          <a:prstGeom prst="rect">
            <a:avLst/>
          </a:prstGeom>
          <a:noFill/>
          <a:ln>
            <a:noFill/>
          </a:ln>
        </p:spPr>
        <p:txBody>
          <a:bodyPr spcFirstLastPara="1" vert="horz" wrap="square" lIns="68575" tIns="34275" rIns="68575" bIns="3427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pPr>
            <a:r>
              <a:rPr lang="en-US" sz="2300" b="1" dirty="0"/>
              <a:t>3. </a:t>
            </a:r>
            <a:r>
              <a:rPr lang="en-US" sz="2300" b="1" dirty="0" err="1"/>
              <a:t>Oportunidades</a:t>
            </a:r>
            <a:r>
              <a:rPr lang="en-US" sz="2300" b="1" dirty="0"/>
              <a:t> para </a:t>
            </a:r>
            <a:r>
              <a:rPr lang="en-US" sz="2300" b="1" dirty="0" err="1"/>
              <a:t>fomentar</a:t>
            </a:r>
            <a:r>
              <a:rPr lang="en-US" sz="2300" b="1" dirty="0"/>
              <a:t> </a:t>
            </a:r>
            <a:r>
              <a:rPr lang="en-US" sz="2300" b="1" dirty="0" err="1"/>
              <a:t>relaciones</a:t>
            </a:r>
            <a:r>
              <a:rPr lang="en-US" sz="2300" b="1" dirty="0"/>
              <a:t> </a:t>
            </a:r>
            <a:r>
              <a:rPr lang="en-US" sz="2300" b="1" dirty="0" err="1"/>
              <a:t>positivas</a:t>
            </a:r>
            <a:endParaRPr lang="en-US" sz="2300" b="1" dirty="0"/>
          </a:p>
          <a:p>
            <a:pPr marL="274313" indent="-222245">
              <a:lnSpc>
                <a:spcPct val="115000"/>
              </a:lnSpc>
              <a:buSzPts val="1700"/>
              <a:buFont typeface="Arial"/>
              <a:buChar char="●"/>
            </a:pPr>
            <a:r>
              <a:rPr lang="en-US" sz="1700" dirty="0" err="1"/>
              <a:t>Establecer</a:t>
            </a:r>
            <a:r>
              <a:rPr lang="en-US" sz="1700" dirty="0"/>
              <a:t> </a:t>
            </a:r>
            <a:r>
              <a:rPr lang="en-US" sz="1700" dirty="0" err="1"/>
              <a:t>conexiones</a:t>
            </a:r>
            <a:r>
              <a:rPr lang="en-US" sz="1700" dirty="0"/>
              <a:t> </a:t>
            </a:r>
            <a:r>
              <a:rPr lang="en-US" sz="1700" dirty="0" err="1"/>
              <a:t>positivas</a:t>
            </a:r>
            <a:r>
              <a:rPr lang="en-US" sz="1700" dirty="0"/>
              <a:t> </a:t>
            </a:r>
            <a:r>
              <a:rPr lang="en-US" sz="1700" dirty="0" err="1"/>
              <a:t>puede</a:t>
            </a:r>
            <a:r>
              <a:rPr lang="en-US" sz="1700" dirty="0"/>
              <a:t> </a:t>
            </a:r>
            <a:r>
              <a:rPr lang="en-US" sz="1700" dirty="0" err="1"/>
              <a:t>crear</a:t>
            </a:r>
            <a:r>
              <a:rPr lang="en-US" sz="1700" dirty="0"/>
              <a:t> </a:t>
            </a:r>
            <a:r>
              <a:rPr lang="en-US" sz="1700" dirty="0" err="1"/>
              <a:t>una</a:t>
            </a:r>
            <a:r>
              <a:rPr lang="en-US" sz="1700" dirty="0"/>
              <a:t> </a:t>
            </a:r>
            <a:r>
              <a:rPr lang="en-US" sz="1700" dirty="0" err="1"/>
              <a:t>comunidad</a:t>
            </a:r>
            <a:r>
              <a:rPr lang="en-US" sz="1700" dirty="0"/>
              <a:t> </a:t>
            </a:r>
            <a:r>
              <a:rPr lang="en-US" sz="1700" dirty="0" err="1"/>
              <a:t>segura</a:t>
            </a:r>
            <a:r>
              <a:rPr lang="en-US" sz="1700" dirty="0"/>
              <a:t> y </a:t>
            </a:r>
            <a:r>
              <a:rPr lang="en-US" sz="1700" dirty="0" err="1"/>
              <a:t>edificante</a:t>
            </a:r>
            <a:r>
              <a:rPr lang="en-US" sz="1700" dirty="0"/>
              <a:t>.</a:t>
            </a:r>
          </a:p>
          <a:p>
            <a:pPr marL="274313" indent="-222245">
              <a:lnSpc>
                <a:spcPct val="115000"/>
              </a:lnSpc>
              <a:buSzPts val="1700"/>
              <a:buFont typeface="Arial"/>
              <a:buChar char="●"/>
            </a:pPr>
            <a:r>
              <a:rPr lang="en-US" sz="1700" dirty="0" err="1"/>
              <a:t>Puede</a:t>
            </a:r>
            <a:r>
              <a:rPr lang="en-US" sz="1700" dirty="0"/>
              <a:t> </a:t>
            </a:r>
            <a:r>
              <a:rPr lang="en-US" sz="1700" dirty="0" err="1"/>
              <a:t>ayudar</a:t>
            </a:r>
            <a:r>
              <a:rPr lang="en-US" sz="1700" dirty="0"/>
              <a:t> a </a:t>
            </a:r>
            <a:r>
              <a:rPr lang="en-US" sz="1700" dirty="0" err="1"/>
              <a:t>reconstruir</a:t>
            </a:r>
            <a:r>
              <a:rPr lang="en-US" sz="1700" dirty="0"/>
              <a:t> la </a:t>
            </a:r>
            <a:r>
              <a:rPr lang="en-US" sz="1700" dirty="0" err="1"/>
              <a:t>confianza</a:t>
            </a:r>
            <a:endParaRPr lang="en-US" sz="1700" dirty="0"/>
          </a:p>
          <a:p>
            <a:pPr marL="548627" lvl="1" indent="-176525">
              <a:lnSpc>
                <a:spcPct val="115000"/>
              </a:lnSpc>
              <a:buSzPts val="1700"/>
              <a:buFont typeface="Arial"/>
              <a:buChar char="○"/>
            </a:pPr>
            <a:r>
              <a:rPr lang="en-US" sz="1700" dirty="0" err="1"/>
              <a:t>Trabajo</a:t>
            </a:r>
            <a:r>
              <a:rPr lang="en-US" sz="1700" dirty="0"/>
              <a:t> </a:t>
            </a:r>
            <a:r>
              <a:rPr lang="en-US" sz="1700" dirty="0" err="1"/>
              <a:t>en</a:t>
            </a:r>
            <a:r>
              <a:rPr lang="en-US" sz="1700" dirty="0"/>
              <a:t> </a:t>
            </a:r>
            <a:r>
              <a:rPr lang="en-US" sz="1700" dirty="0" err="1"/>
              <a:t>grupos</a:t>
            </a:r>
            <a:r>
              <a:rPr lang="en-US" sz="1700" dirty="0"/>
              <a:t> </a:t>
            </a:r>
            <a:r>
              <a:rPr lang="en-US" sz="1700" dirty="0" err="1"/>
              <a:t>pequeños</a:t>
            </a:r>
            <a:endParaRPr lang="en-US" sz="1700" dirty="0"/>
          </a:p>
          <a:p>
            <a:pPr marL="548627" lvl="1" indent="-176525">
              <a:lnSpc>
                <a:spcPct val="115000"/>
              </a:lnSpc>
              <a:buSzPts val="1700"/>
              <a:buFont typeface="Arial"/>
              <a:buChar char="○"/>
            </a:pPr>
            <a:r>
              <a:rPr lang="en-US" sz="1700" dirty="0" err="1"/>
              <a:t>Juegos</a:t>
            </a:r>
            <a:r>
              <a:rPr lang="en-US" sz="1700" dirty="0"/>
              <a:t> de </a:t>
            </a:r>
            <a:r>
              <a:rPr lang="en-US" sz="1700" dirty="0" err="1"/>
              <a:t>rol</a:t>
            </a:r>
            <a:endParaRPr lang="en-US" sz="1700" dirty="0"/>
          </a:p>
          <a:p>
            <a:pPr marL="548627" lvl="1" indent="-176525">
              <a:lnSpc>
                <a:spcPct val="115000"/>
              </a:lnSpc>
              <a:buSzPts val="1700"/>
              <a:buFont typeface="Arial"/>
              <a:buChar char="○"/>
            </a:pPr>
            <a:r>
              <a:rPr lang="en-US" sz="1700" dirty="0" err="1"/>
              <a:t>Trabajo</a:t>
            </a:r>
            <a:r>
              <a:rPr lang="en-US" sz="1700" dirty="0"/>
              <a:t> </a:t>
            </a:r>
            <a:r>
              <a:rPr lang="en-US" sz="1700" dirty="0" err="1"/>
              <a:t>en</a:t>
            </a:r>
            <a:r>
              <a:rPr lang="en-US" sz="1700" dirty="0"/>
              <a:t> </a:t>
            </a:r>
            <a:r>
              <a:rPr lang="en-US" sz="1700" dirty="0" err="1"/>
              <a:t>proyectos</a:t>
            </a:r>
            <a:endParaRPr lang="en-US" sz="1700" dirty="0"/>
          </a:p>
        </p:txBody>
      </p:sp>
      <p:pic>
        <p:nvPicPr>
          <p:cNvPr id="5" name="Google Shape;531;p61">
            <a:extLst>
              <a:ext uri="{FF2B5EF4-FFF2-40B4-BE49-F238E27FC236}">
                <a16:creationId xmlns:a16="http://schemas.microsoft.com/office/drawing/2014/main" id="{E8F730FA-285C-89BB-E907-3A4A0B4729F1}"/>
              </a:ext>
            </a:extLst>
          </p:cNvPr>
          <p:cNvPicPr preferRelativeResize="0"/>
          <p:nvPr/>
        </p:nvPicPr>
        <p:blipFill>
          <a:blip r:embed="rId2">
            <a:alphaModFix/>
          </a:blip>
          <a:stretch>
            <a:fillRect/>
          </a:stretch>
        </p:blipFill>
        <p:spPr>
          <a:xfrm>
            <a:off x="5973095" y="2160336"/>
            <a:ext cx="2828005" cy="2066348"/>
          </a:xfrm>
          <a:prstGeom prst="rect">
            <a:avLst/>
          </a:prstGeom>
          <a:noFill/>
          <a:ln>
            <a:noFill/>
          </a:ln>
        </p:spPr>
      </p:pic>
      <p:sp>
        <p:nvSpPr>
          <p:cNvPr id="7" name="Google Shape;530;p61">
            <a:extLst>
              <a:ext uri="{FF2B5EF4-FFF2-40B4-BE49-F238E27FC236}">
                <a16:creationId xmlns:a16="http://schemas.microsoft.com/office/drawing/2014/main" id="{9F25BDFC-668C-DA40-6E2C-D46AB468E47D}"/>
              </a:ext>
            </a:extLst>
          </p:cNvPr>
          <p:cNvSpPr txBox="1"/>
          <p:nvPr/>
        </p:nvSpPr>
        <p:spPr>
          <a:xfrm>
            <a:off x="457200" y="4060552"/>
            <a:ext cx="1865109" cy="300072"/>
          </a:xfrm>
          <a:prstGeom prst="rect">
            <a:avLst/>
          </a:prstGeom>
          <a:noFill/>
          <a:ln>
            <a:noFill/>
          </a:ln>
        </p:spPr>
        <p:txBody>
          <a:bodyPr spcFirstLastPara="1" wrap="square" lIns="68575" tIns="68575" rIns="68575" bIns="68575" anchor="t" anchorCtr="0">
            <a:spAutoFit/>
          </a:bodyPr>
          <a:lstStyle/>
          <a:p>
            <a:pPr>
              <a:buClr>
                <a:srgbClr val="000000"/>
              </a:buClr>
              <a:buSzPts val="1100"/>
            </a:pPr>
            <a:r>
              <a:rPr lang="en" sz="1050" dirty="0">
                <a:latin typeface="Avenir"/>
                <a:ea typeface="Avenir"/>
                <a:cs typeface="Avenir"/>
                <a:sym typeface="Avenir"/>
              </a:rPr>
              <a:t>Dangerfield et al., 2014</a:t>
            </a:r>
            <a:endParaRPr sz="1050" dirty="0">
              <a:latin typeface="Avenir"/>
              <a:ea typeface="Avenir"/>
              <a:cs typeface="Avenir"/>
              <a:sym typeface="Avenir"/>
            </a:endParaRPr>
          </a:p>
        </p:txBody>
      </p:sp>
      <p:pic>
        <p:nvPicPr>
          <p:cNvPr id="2050" name="Picture 2" descr="Problem Solving Through Family Meetings: A Personal Reflection - Family  Leadership Center">
            <a:extLst>
              <a:ext uri="{FF2B5EF4-FFF2-40B4-BE49-F238E27FC236}">
                <a16:creationId xmlns:a16="http://schemas.microsoft.com/office/drawing/2014/main" id="{FF47B364-B0D3-B8A0-3944-0C5A1B566D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4400" y="2423120"/>
            <a:ext cx="2711470" cy="1803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908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DB2B7-ACF0-629B-A6DE-D69256FACD22}"/>
              </a:ext>
            </a:extLst>
          </p:cNvPr>
          <p:cNvSpPr>
            <a:spLocks noGrp="1"/>
          </p:cNvSpPr>
          <p:nvPr>
            <p:ph type="title"/>
          </p:nvPr>
        </p:nvSpPr>
        <p:spPr/>
        <p:txBody>
          <a:bodyPr>
            <a:normAutofit fontScale="90000"/>
          </a:bodyPr>
          <a:lstStyle/>
          <a:p>
            <a:r>
              <a:rPr lang="en-US" dirty="0" err="1"/>
              <a:t>Fomenta</a:t>
            </a:r>
            <a:r>
              <a:rPr lang="en-US" dirty="0"/>
              <a:t> la </a:t>
            </a:r>
            <a:r>
              <a:rPr lang="en-US" dirty="0" err="1"/>
              <a:t>Resiliencia</a:t>
            </a:r>
            <a:endParaRPr lang="en-US" dirty="0"/>
          </a:p>
        </p:txBody>
      </p:sp>
      <p:sp>
        <p:nvSpPr>
          <p:cNvPr id="6" name="Rectangle 5">
            <a:extLst>
              <a:ext uri="{FF2B5EF4-FFF2-40B4-BE49-F238E27FC236}">
                <a16:creationId xmlns:a16="http://schemas.microsoft.com/office/drawing/2014/main" id="{99BADFDD-C8D5-2D36-D911-88E82FEEAF47}"/>
              </a:ext>
            </a:extLst>
          </p:cNvPr>
          <p:cNvSpPr/>
          <p:nvPr/>
        </p:nvSpPr>
        <p:spPr>
          <a:xfrm>
            <a:off x="0" y="4537709"/>
            <a:ext cx="9144000" cy="605791"/>
          </a:xfrm>
          <a:prstGeom prst="rect">
            <a:avLst/>
          </a:prstGeom>
          <a:solidFill>
            <a:srgbClr val="FF8200"/>
          </a:solidFill>
          <a:ln>
            <a:solidFill>
              <a:srgbClr val="FF82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537;p62">
            <a:extLst>
              <a:ext uri="{FF2B5EF4-FFF2-40B4-BE49-F238E27FC236}">
                <a16:creationId xmlns:a16="http://schemas.microsoft.com/office/drawing/2014/main" id="{50F4D45D-0322-8F8B-B62F-2D6CB2E2662E}"/>
              </a:ext>
            </a:extLst>
          </p:cNvPr>
          <p:cNvSpPr txBox="1">
            <a:spLocks/>
          </p:cNvSpPr>
          <p:nvPr/>
        </p:nvSpPr>
        <p:spPr>
          <a:xfrm>
            <a:off x="342900" y="1050201"/>
            <a:ext cx="8458200" cy="3043097"/>
          </a:xfrm>
          <a:prstGeom prst="rect">
            <a:avLst/>
          </a:prstGeom>
          <a:noFill/>
          <a:ln>
            <a:noFill/>
          </a:ln>
        </p:spPr>
        <p:txBody>
          <a:bodyPr spcFirstLastPara="1" vert="horz" wrap="square" lIns="68575" tIns="34275" rIns="68575" bIns="3427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pPr>
            <a:r>
              <a:rPr lang="en-US" sz="2300" b="1" dirty="0"/>
              <a:t>4. </a:t>
            </a:r>
            <a:r>
              <a:rPr lang="en-US" sz="2300" b="1" dirty="0" err="1"/>
              <a:t>Consideración</a:t>
            </a:r>
            <a:r>
              <a:rPr lang="en-US" sz="2300" b="1" dirty="0"/>
              <a:t> </a:t>
            </a:r>
            <a:r>
              <a:rPr lang="en-US" sz="2300" b="1" dirty="0" err="1"/>
              <a:t>positiva</a:t>
            </a:r>
            <a:r>
              <a:rPr lang="en-US" sz="2300" b="1" dirty="0"/>
              <a:t> </a:t>
            </a:r>
            <a:r>
              <a:rPr lang="en-US" sz="2300" b="1" dirty="0" err="1"/>
              <a:t>incondicional</a:t>
            </a:r>
            <a:endParaRPr lang="en-US" sz="2300" b="1" dirty="0"/>
          </a:p>
          <a:p>
            <a:pPr marL="342892" indent="-273044">
              <a:lnSpc>
                <a:spcPct val="115000"/>
              </a:lnSpc>
              <a:buSzPts val="1700"/>
              <a:buFont typeface="Arial"/>
              <a:buChar char="●"/>
            </a:pPr>
            <a:r>
              <a:rPr lang="en-US" sz="1700" dirty="0" err="1"/>
              <a:t>Requiere</a:t>
            </a:r>
            <a:r>
              <a:rPr lang="en-US" sz="1700" dirty="0"/>
              <a:t> </a:t>
            </a:r>
            <a:r>
              <a:rPr lang="en-US" sz="1700" dirty="0" err="1"/>
              <a:t>valorar</a:t>
            </a:r>
            <a:r>
              <a:rPr lang="en-US" sz="1700" dirty="0"/>
              <a:t> a un </a:t>
            </a:r>
            <a:r>
              <a:rPr lang="en-US" sz="1700" dirty="0" err="1"/>
              <a:t>joven</a:t>
            </a:r>
            <a:r>
              <a:rPr lang="en-US" sz="1700" dirty="0"/>
              <a:t> "</a:t>
            </a:r>
            <a:r>
              <a:rPr lang="en-US" sz="1700" dirty="0" err="1"/>
              <a:t>independientemente</a:t>
            </a:r>
            <a:r>
              <a:rPr lang="en-US" sz="1700" dirty="0"/>
              <a:t> de </a:t>
            </a:r>
            <a:r>
              <a:rPr lang="en-US" sz="1700" dirty="0" err="1"/>
              <a:t>su</a:t>
            </a:r>
            <a:r>
              <a:rPr lang="en-US" sz="1700" dirty="0"/>
              <a:t> </a:t>
            </a:r>
            <a:r>
              <a:rPr lang="en-US" sz="1700" dirty="0" err="1"/>
              <a:t>comportamiento</a:t>
            </a:r>
            <a:r>
              <a:rPr lang="en-US" sz="1700" dirty="0"/>
              <a:t>, </a:t>
            </a:r>
            <a:r>
              <a:rPr lang="en-US" sz="1700" dirty="0" err="1"/>
              <a:t>afecto</a:t>
            </a:r>
            <a:r>
              <a:rPr lang="en-US" sz="1700" dirty="0"/>
              <a:t> o </a:t>
            </a:r>
            <a:r>
              <a:rPr lang="en-US" sz="1700" dirty="0" err="1"/>
              <a:t>presentación</a:t>
            </a:r>
            <a:r>
              <a:rPr lang="en-US" sz="1700" dirty="0"/>
              <a:t>" - </a:t>
            </a:r>
            <a:r>
              <a:rPr lang="en-US" sz="1700" dirty="0" err="1"/>
              <a:t>Dignidad</a:t>
            </a:r>
            <a:endParaRPr lang="en-US" sz="1700" dirty="0"/>
          </a:p>
          <a:p>
            <a:pPr marL="1028675" lvl="1" indent="-273044">
              <a:lnSpc>
                <a:spcPct val="115000"/>
              </a:lnSpc>
              <a:buSzPts val="1700"/>
              <a:buFont typeface="Arial"/>
              <a:buChar char="○"/>
            </a:pPr>
            <a:r>
              <a:rPr lang="en-US" sz="1700" dirty="0" err="1"/>
              <a:t>Saludos</a:t>
            </a:r>
            <a:r>
              <a:rPr lang="en-US" sz="1700" dirty="0"/>
              <a:t> </a:t>
            </a:r>
            <a:r>
              <a:rPr lang="en-US" sz="1700" dirty="0" err="1"/>
              <a:t>personales</a:t>
            </a:r>
            <a:endParaRPr lang="en-US" sz="1700" dirty="0"/>
          </a:p>
          <a:p>
            <a:pPr marL="1028675" lvl="1" indent="-273044">
              <a:lnSpc>
                <a:spcPct val="115000"/>
              </a:lnSpc>
              <a:buSzPts val="1700"/>
              <a:buFont typeface="Arial"/>
              <a:buChar char="○"/>
            </a:pPr>
            <a:r>
              <a:rPr lang="en-US" sz="1700" dirty="0" err="1"/>
              <a:t>Uso</a:t>
            </a:r>
            <a:r>
              <a:rPr lang="en-US" sz="1700" dirty="0"/>
              <a:t> del </a:t>
            </a:r>
            <a:r>
              <a:rPr lang="en-US" sz="1700" dirty="0" err="1"/>
              <a:t>nombre</a:t>
            </a:r>
            <a:r>
              <a:rPr lang="en-US" sz="1700" dirty="0"/>
              <a:t> del </a:t>
            </a:r>
            <a:r>
              <a:rPr lang="en-US" sz="1700" dirty="0" err="1"/>
              <a:t>joven</a:t>
            </a:r>
            <a:endParaRPr lang="en-US" sz="1700" dirty="0"/>
          </a:p>
          <a:p>
            <a:pPr marL="1028675" lvl="1" indent="-273044">
              <a:lnSpc>
                <a:spcPct val="115000"/>
              </a:lnSpc>
              <a:buSzPts val="1700"/>
              <a:buFont typeface="Arial"/>
              <a:buChar char="○"/>
            </a:pPr>
            <a:r>
              <a:rPr lang="en-US" sz="1700" dirty="0"/>
              <a:t>Altos </a:t>
            </a:r>
            <a:r>
              <a:rPr lang="en-US" sz="1700" dirty="0" err="1"/>
              <a:t>índices</a:t>
            </a:r>
            <a:r>
              <a:rPr lang="en-US" sz="1700" dirty="0"/>
              <a:t> de </a:t>
            </a:r>
            <a:r>
              <a:rPr lang="en-US" sz="1700" dirty="0" err="1"/>
              <a:t>reconocimiento</a:t>
            </a:r>
            <a:r>
              <a:rPr lang="en-US" sz="1700" dirty="0"/>
              <a:t> </a:t>
            </a:r>
            <a:r>
              <a:rPr lang="en-US" sz="1700" dirty="0" err="1"/>
              <a:t>positivo</a:t>
            </a:r>
            <a:endParaRPr lang="en-US" sz="1700" dirty="0"/>
          </a:p>
          <a:p>
            <a:pPr marL="1028675" lvl="1" indent="-273044">
              <a:lnSpc>
                <a:spcPct val="115000"/>
              </a:lnSpc>
              <a:buSzPts val="1700"/>
              <a:buFont typeface="Arial"/>
              <a:buChar char="○"/>
            </a:pPr>
            <a:r>
              <a:rPr lang="en-US" sz="1700" dirty="0" err="1"/>
              <a:t>Elogia</a:t>
            </a:r>
            <a:r>
              <a:rPr lang="en-US" sz="1700" dirty="0"/>
              <a:t> </a:t>
            </a:r>
            <a:r>
              <a:rPr lang="en-US" sz="1700" dirty="0" err="1"/>
              <a:t>en</a:t>
            </a:r>
            <a:r>
              <a:rPr lang="en-US" sz="1700" dirty="0"/>
              <a:t> </a:t>
            </a:r>
            <a:r>
              <a:rPr lang="en-US" sz="1700" dirty="0" err="1"/>
              <a:t>público</a:t>
            </a:r>
            <a:r>
              <a:rPr lang="en-US" sz="1700" dirty="0"/>
              <a:t> y </a:t>
            </a:r>
            <a:r>
              <a:rPr lang="en-US" sz="1700" dirty="0" err="1"/>
              <a:t>corrige</a:t>
            </a:r>
            <a:r>
              <a:rPr lang="en-US" sz="1700" dirty="0"/>
              <a:t> </a:t>
            </a:r>
            <a:r>
              <a:rPr lang="en-US" sz="1700" dirty="0" err="1"/>
              <a:t>en</a:t>
            </a:r>
            <a:r>
              <a:rPr lang="en-US" sz="1700" dirty="0"/>
              <a:t> privado</a:t>
            </a:r>
          </a:p>
        </p:txBody>
      </p:sp>
      <p:sp>
        <p:nvSpPr>
          <p:cNvPr id="7" name="Google Shape;539;p62">
            <a:extLst>
              <a:ext uri="{FF2B5EF4-FFF2-40B4-BE49-F238E27FC236}">
                <a16:creationId xmlns:a16="http://schemas.microsoft.com/office/drawing/2014/main" id="{D7724BDC-88E8-4534-ABEE-51838B399C9B}"/>
              </a:ext>
            </a:extLst>
          </p:cNvPr>
          <p:cNvSpPr txBox="1"/>
          <p:nvPr/>
        </p:nvSpPr>
        <p:spPr>
          <a:xfrm>
            <a:off x="457200" y="4009955"/>
            <a:ext cx="2701800" cy="300072"/>
          </a:xfrm>
          <a:prstGeom prst="rect">
            <a:avLst/>
          </a:prstGeom>
          <a:noFill/>
          <a:ln>
            <a:noFill/>
          </a:ln>
        </p:spPr>
        <p:txBody>
          <a:bodyPr spcFirstLastPara="1" wrap="square" lIns="68575" tIns="68575" rIns="68575" bIns="68575" anchor="t" anchorCtr="0">
            <a:spAutoFit/>
          </a:bodyPr>
          <a:lstStyle/>
          <a:p>
            <a:pPr>
              <a:buClr>
                <a:srgbClr val="000000"/>
              </a:buClr>
              <a:buSzPts val="1100"/>
            </a:pPr>
            <a:r>
              <a:rPr lang="en" sz="1050" dirty="0">
                <a:latin typeface="Avenir"/>
                <a:ea typeface="Avenir"/>
                <a:cs typeface="Avenir"/>
                <a:sym typeface="Avenir"/>
              </a:rPr>
              <a:t>Dangerfield et al., 2014</a:t>
            </a:r>
            <a:endParaRPr sz="1050" dirty="0">
              <a:latin typeface="Avenir"/>
              <a:ea typeface="Avenir"/>
              <a:cs typeface="Avenir"/>
              <a:sym typeface="Avenir"/>
            </a:endParaRPr>
          </a:p>
        </p:txBody>
      </p:sp>
      <p:pic>
        <p:nvPicPr>
          <p:cNvPr id="1026" name="Picture 2" descr="The health benefits of hugging">
            <a:extLst>
              <a:ext uri="{FF2B5EF4-FFF2-40B4-BE49-F238E27FC236}">
                <a16:creationId xmlns:a16="http://schemas.microsoft.com/office/drawing/2014/main" id="{AFC979F5-01B2-77D9-9D1F-78A2DAD295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5147" y="1793794"/>
            <a:ext cx="1970527" cy="131503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El secreto para que la Terapia logre su objetivo. | Psicóloga Norma Cuesta">
            <a:extLst>
              <a:ext uri="{FF2B5EF4-FFF2-40B4-BE49-F238E27FC236}">
                <a16:creationId xmlns:a16="http://schemas.microsoft.com/office/drawing/2014/main" id="{05CC0831-CB2E-1FDE-A8D6-498389FF23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5049" y="3108831"/>
            <a:ext cx="4222750" cy="137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2972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DB2B7-ACF0-629B-A6DE-D69256FACD22}"/>
              </a:ext>
            </a:extLst>
          </p:cNvPr>
          <p:cNvSpPr>
            <a:spLocks noGrp="1"/>
          </p:cNvSpPr>
          <p:nvPr>
            <p:ph type="title"/>
          </p:nvPr>
        </p:nvSpPr>
        <p:spPr/>
        <p:txBody>
          <a:bodyPr>
            <a:normAutofit fontScale="90000"/>
          </a:bodyPr>
          <a:lstStyle/>
          <a:p>
            <a:r>
              <a:rPr lang="en-US" dirty="0" err="1"/>
              <a:t>Fomenta</a:t>
            </a:r>
            <a:r>
              <a:rPr lang="en-US" dirty="0"/>
              <a:t> la </a:t>
            </a:r>
            <a:r>
              <a:rPr lang="en-US" dirty="0" err="1"/>
              <a:t>Resiliencia</a:t>
            </a:r>
            <a:endParaRPr lang="en-US" dirty="0"/>
          </a:p>
        </p:txBody>
      </p:sp>
      <p:sp>
        <p:nvSpPr>
          <p:cNvPr id="6" name="Rectangle 5">
            <a:extLst>
              <a:ext uri="{FF2B5EF4-FFF2-40B4-BE49-F238E27FC236}">
                <a16:creationId xmlns:a16="http://schemas.microsoft.com/office/drawing/2014/main" id="{99BADFDD-C8D5-2D36-D911-88E82FEEAF47}"/>
              </a:ext>
            </a:extLst>
          </p:cNvPr>
          <p:cNvSpPr/>
          <p:nvPr/>
        </p:nvSpPr>
        <p:spPr>
          <a:xfrm>
            <a:off x="0" y="4537709"/>
            <a:ext cx="9144000" cy="605791"/>
          </a:xfrm>
          <a:prstGeom prst="rect">
            <a:avLst/>
          </a:prstGeom>
          <a:solidFill>
            <a:srgbClr val="FF8200"/>
          </a:solidFill>
          <a:ln>
            <a:solidFill>
              <a:srgbClr val="FF82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515;p59">
            <a:extLst>
              <a:ext uri="{FF2B5EF4-FFF2-40B4-BE49-F238E27FC236}">
                <a16:creationId xmlns:a16="http://schemas.microsoft.com/office/drawing/2014/main" id="{4CE468A0-EEB4-9B5F-55D1-C5DAB5B11258}"/>
              </a:ext>
            </a:extLst>
          </p:cNvPr>
          <p:cNvSpPr txBox="1"/>
          <p:nvPr/>
        </p:nvSpPr>
        <p:spPr>
          <a:xfrm>
            <a:off x="342900" y="3914471"/>
            <a:ext cx="7611397" cy="623237"/>
          </a:xfrm>
          <a:prstGeom prst="rect">
            <a:avLst/>
          </a:prstGeom>
          <a:noFill/>
          <a:ln>
            <a:noFill/>
          </a:ln>
        </p:spPr>
        <p:txBody>
          <a:bodyPr spcFirstLastPara="1" wrap="square" lIns="68575" tIns="68575" rIns="68575" bIns="68575" anchor="t" anchorCtr="0">
            <a:spAutoFit/>
          </a:bodyPr>
          <a:lstStyle/>
          <a:p>
            <a:pPr>
              <a:buClr>
                <a:schemeClr val="dk1"/>
              </a:buClr>
              <a:buSzPts val="1100"/>
            </a:pPr>
            <a:r>
              <a:rPr lang="en-US" sz="1050" dirty="0">
                <a:solidFill>
                  <a:schemeClr val="dk1"/>
                </a:solidFill>
                <a:latin typeface="Roboto"/>
                <a:ea typeface="Roboto"/>
                <a:cs typeface="Roboto"/>
                <a:sym typeface="Roboto"/>
              </a:rPr>
              <a:t>Substance Abuse and Mental Health Services Administration. SAMHSA’s Concept of Trauma and Guidance for a Trauma-Informed Approach. HHS Publication No. (SMA) 14-4884. Rockville, MD: Substance Abuse and Mental Health Services Administration, 2014.  Accessed from </a:t>
            </a:r>
            <a:r>
              <a:rPr lang="en-US" sz="1050" u="sng" dirty="0">
                <a:solidFill>
                  <a:schemeClr val="hlink"/>
                </a:solidFill>
                <a:latin typeface="Roboto"/>
                <a:ea typeface="Roboto"/>
                <a:cs typeface="Roboto"/>
                <a:sym typeface="Roboto"/>
                <a:hlinkClick r:id="rId2"/>
              </a:rPr>
              <a:t>https://traumainformedla.org/wp-content/uploads/2019/09/sma14-4884.pdf</a:t>
            </a:r>
            <a:endParaRPr lang="en-US" sz="1050" dirty="0">
              <a:solidFill>
                <a:schemeClr val="dk1"/>
              </a:solidFill>
              <a:latin typeface="Roboto"/>
              <a:ea typeface="Roboto"/>
              <a:cs typeface="Roboto"/>
              <a:sym typeface="Roboto"/>
            </a:endParaRPr>
          </a:p>
        </p:txBody>
      </p:sp>
      <p:sp>
        <p:nvSpPr>
          <p:cNvPr id="4" name="Google Shape;553;p64">
            <a:extLst>
              <a:ext uri="{FF2B5EF4-FFF2-40B4-BE49-F238E27FC236}">
                <a16:creationId xmlns:a16="http://schemas.microsoft.com/office/drawing/2014/main" id="{AD495A05-AEEE-DBCB-894C-633478E60641}"/>
              </a:ext>
            </a:extLst>
          </p:cNvPr>
          <p:cNvSpPr txBox="1">
            <a:spLocks/>
          </p:cNvSpPr>
          <p:nvPr/>
        </p:nvSpPr>
        <p:spPr>
          <a:xfrm>
            <a:off x="564027" y="960809"/>
            <a:ext cx="5380902" cy="3043097"/>
          </a:xfrm>
          <a:prstGeom prst="rect">
            <a:avLst/>
          </a:prstGeom>
          <a:noFill/>
          <a:ln>
            <a:noFill/>
          </a:ln>
        </p:spPr>
        <p:txBody>
          <a:bodyPr spcFirstLastPara="1" vert="horz" wrap="square" lIns="68575" tIns="34275" rIns="68575" bIns="3427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pPr>
            <a:r>
              <a:rPr lang="en-US" sz="2300" b="1" dirty="0"/>
              <a:t>5. </a:t>
            </a:r>
            <a:r>
              <a:rPr lang="en-US" sz="2300" b="1" dirty="0" err="1"/>
              <a:t>Autonomía</a:t>
            </a:r>
            <a:r>
              <a:rPr lang="en-US" sz="2300" b="1" dirty="0"/>
              <a:t>, </a:t>
            </a:r>
            <a:r>
              <a:rPr lang="en-US" sz="2300" b="1" dirty="0" err="1"/>
              <a:t>Voz</a:t>
            </a:r>
            <a:r>
              <a:rPr lang="en-US" sz="2300" b="1" dirty="0"/>
              <a:t> y </a:t>
            </a:r>
            <a:r>
              <a:rPr lang="en-US" sz="2300" b="1" dirty="0" err="1"/>
              <a:t>Elección</a:t>
            </a:r>
            <a:endParaRPr lang="en-US" sz="2300" dirty="0"/>
          </a:p>
          <a:p>
            <a:pPr marL="274313" indent="-222245">
              <a:lnSpc>
                <a:spcPct val="115000"/>
              </a:lnSpc>
              <a:buSzPts val="1700"/>
              <a:buFont typeface="Arial"/>
              <a:buChar char="●"/>
            </a:pPr>
            <a:r>
              <a:rPr lang="en-US" sz="1700" dirty="0" err="1"/>
              <a:t>Ofrezca</a:t>
            </a:r>
            <a:r>
              <a:rPr lang="en-US" sz="1700" dirty="0"/>
              <a:t> </a:t>
            </a:r>
            <a:r>
              <a:rPr lang="en-US" sz="1700" dirty="0" err="1"/>
              <a:t>opciones</a:t>
            </a:r>
            <a:r>
              <a:rPr lang="en-US" sz="1700" dirty="0"/>
              <a:t> </a:t>
            </a:r>
            <a:r>
              <a:rPr lang="en-US" sz="1700" dirty="0" err="1"/>
              <a:t>cuando</a:t>
            </a:r>
            <a:r>
              <a:rPr lang="en-US" sz="1700" dirty="0"/>
              <a:t> sea </a:t>
            </a:r>
            <a:r>
              <a:rPr lang="en-US" sz="1700" dirty="0" err="1"/>
              <a:t>posible</a:t>
            </a:r>
            <a:r>
              <a:rPr lang="en-US" sz="1700" dirty="0"/>
              <a:t> </a:t>
            </a:r>
          </a:p>
          <a:p>
            <a:pPr marL="548627" lvl="1" indent="-176525">
              <a:lnSpc>
                <a:spcPct val="115000"/>
              </a:lnSpc>
              <a:buSzPts val="1700"/>
              <a:buFont typeface="Arial"/>
              <a:buChar char="○"/>
            </a:pPr>
            <a:r>
              <a:rPr lang="en-US" sz="1700" dirty="0" err="1"/>
              <a:t>Sentarse</a:t>
            </a:r>
            <a:r>
              <a:rPr lang="en-US" sz="1700" dirty="0"/>
              <a:t> o </a:t>
            </a:r>
            <a:r>
              <a:rPr lang="en-US" sz="1700" dirty="0" err="1"/>
              <a:t>levantarse</a:t>
            </a:r>
            <a:endParaRPr lang="en-US" sz="1700" dirty="0"/>
          </a:p>
          <a:p>
            <a:pPr marL="548627" lvl="1" indent="-176525">
              <a:lnSpc>
                <a:spcPct val="115000"/>
              </a:lnSpc>
              <a:buSzPts val="1700"/>
              <a:buFont typeface="Arial"/>
              <a:buChar char="○"/>
            </a:pPr>
            <a:r>
              <a:rPr lang="en-US" sz="1700" dirty="0" err="1"/>
              <a:t>Seleccionar</a:t>
            </a:r>
            <a:r>
              <a:rPr lang="en-US" sz="1700" dirty="0"/>
              <a:t> la hora de la </a:t>
            </a:r>
            <a:r>
              <a:rPr lang="en-US" sz="1700" dirty="0" err="1"/>
              <a:t>tarea</a:t>
            </a:r>
            <a:r>
              <a:rPr lang="en-US" sz="1700" dirty="0"/>
              <a:t> del </a:t>
            </a:r>
            <a:r>
              <a:rPr lang="en-US" sz="1700" dirty="0" err="1"/>
              <a:t>hogar</a:t>
            </a:r>
            <a:endParaRPr lang="en-US" sz="1700" dirty="0"/>
          </a:p>
          <a:p>
            <a:pPr marL="274313" indent="-222245">
              <a:lnSpc>
                <a:spcPct val="115000"/>
              </a:lnSpc>
              <a:buSzPts val="1700"/>
              <a:buFont typeface="Arial"/>
              <a:buChar char="●"/>
            </a:pPr>
            <a:r>
              <a:rPr lang="en-US" sz="1700" dirty="0" err="1"/>
              <a:t>Crear</a:t>
            </a:r>
            <a:r>
              <a:rPr lang="en-US" sz="1700" dirty="0"/>
              <a:t> </a:t>
            </a:r>
            <a:r>
              <a:rPr lang="en-US" sz="1700" dirty="0" err="1"/>
              <a:t>una</a:t>
            </a:r>
            <a:r>
              <a:rPr lang="en-US" sz="1700" dirty="0"/>
              <a:t> </a:t>
            </a:r>
            <a:r>
              <a:rPr lang="en-US" sz="1700" dirty="0" err="1"/>
              <a:t>estructura</a:t>
            </a:r>
            <a:r>
              <a:rPr lang="en-US" sz="1700" dirty="0"/>
              <a:t> que </a:t>
            </a:r>
            <a:r>
              <a:rPr lang="en-US" sz="1700" dirty="0" err="1"/>
              <a:t>permita</a:t>
            </a:r>
            <a:r>
              <a:rPr lang="en-US" sz="1700" dirty="0"/>
              <a:t> a </a:t>
            </a:r>
            <a:r>
              <a:rPr lang="en-US" sz="1700" dirty="0" err="1"/>
              <a:t>los</a:t>
            </a:r>
            <a:r>
              <a:rPr lang="en-US" sz="1700" dirty="0"/>
              <a:t> </a:t>
            </a:r>
            <a:r>
              <a:rPr lang="en-US" sz="1700" dirty="0" err="1"/>
              <a:t>jóvenes</a:t>
            </a:r>
            <a:r>
              <a:rPr lang="en-US" sz="1700" dirty="0"/>
              <a:t> </a:t>
            </a:r>
            <a:r>
              <a:rPr lang="en-US" sz="1700" dirty="0" err="1"/>
              <a:t>contribuir</a:t>
            </a:r>
            <a:endParaRPr lang="en-US" sz="1700" dirty="0"/>
          </a:p>
          <a:p>
            <a:pPr marL="274313" indent="-222245">
              <a:lnSpc>
                <a:spcPct val="115000"/>
              </a:lnSpc>
              <a:buSzPts val="1700"/>
              <a:buFont typeface="Arial"/>
              <a:buChar char="●"/>
            </a:pPr>
            <a:r>
              <a:rPr lang="en-US" sz="1700" dirty="0" err="1"/>
              <a:t>Ofrezca</a:t>
            </a:r>
            <a:r>
              <a:rPr lang="en-US" sz="1700" dirty="0"/>
              <a:t> </a:t>
            </a:r>
            <a:r>
              <a:rPr lang="en-US" sz="1700" dirty="0" err="1"/>
              <a:t>oportunidades</a:t>
            </a:r>
            <a:r>
              <a:rPr lang="en-US" sz="1700" dirty="0"/>
              <a:t> de </a:t>
            </a:r>
            <a:r>
              <a:rPr lang="en-US" sz="1700" dirty="0" err="1"/>
              <a:t>liderazgo</a:t>
            </a:r>
            <a:endParaRPr lang="en-US" sz="1700" dirty="0"/>
          </a:p>
        </p:txBody>
      </p:sp>
      <p:pic>
        <p:nvPicPr>
          <p:cNvPr id="5" name="Google Shape;555;p64">
            <a:extLst>
              <a:ext uri="{FF2B5EF4-FFF2-40B4-BE49-F238E27FC236}">
                <a16:creationId xmlns:a16="http://schemas.microsoft.com/office/drawing/2014/main" id="{C61CE89F-0190-E5D6-7C7F-828D0B2FFFAB}"/>
              </a:ext>
            </a:extLst>
          </p:cNvPr>
          <p:cNvPicPr preferRelativeResize="0"/>
          <p:nvPr/>
        </p:nvPicPr>
        <p:blipFill rotWithShape="1">
          <a:blip r:embed="rId3">
            <a:alphaModFix/>
          </a:blip>
          <a:srcRect l="6288" r="5047"/>
          <a:stretch/>
        </p:blipFill>
        <p:spPr>
          <a:xfrm>
            <a:off x="5889523" y="960809"/>
            <a:ext cx="2911577" cy="3043097"/>
          </a:xfrm>
          <a:prstGeom prst="rect">
            <a:avLst/>
          </a:prstGeom>
          <a:noFill/>
          <a:ln>
            <a:noFill/>
          </a:ln>
        </p:spPr>
      </p:pic>
    </p:spTree>
    <p:extLst>
      <p:ext uri="{BB962C8B-B14F-4D97-AF65-F5344CB8AC3E}">
        <p14:creationId xmlns:p14="http://schemas.microsoft.com/office/powerpoint/2010/main" val="8692085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DB2B7-ACF0-629B-A6DE-D69256FACD22}"/>
              </a:ext>
            </a:extLst>
          </p:cNvPr>
          <p:cNvSpPr>
            <a:spLocks noGrp="1"/>
          </p:cNvSpPr>
          <p:nvPr>
            <p:ph type="title"/>
          </p:nvPr>
        </p:nvSpPr>
        <p:spPr>
          <a:xfrm>
            <a:off x="457200" y="218932"/>
            <a:ext cx="8229600" cy="371400"/>
          </a:xfrm>
        </p:spPr>
        <p:txBody>
          <a:bodyPr>
            <a:normAutofit fontScale="90000"/>
          </a:bodyPr>
          <a:lstStyle/>
          <a:p>
            <a:pPr algn="l"/>
            <a:r>
              <a:rPr lang="en-US" dirty="0" err="1"/>
              <a:t>Resumen</a:t>
            </a:r>
            <a:endParaRPr lang="en-US" dirty="0"/>
          </a:p>
        </p:txBody>
      </p:sp>
      <p:sp>
        <p:nvSpPr>
          <p:cNvPr id="6" name="Rectangle 5">
            <a:extLst>
              <a:ext uri="{FF2B5EF4-FFF2-40B4-BE49-F238E27FC236}">
                <a16:creationId xmlns:a16="http://schemas.microsoft.com/office/drawing/2014/main" id="{99BADFDD-C8D5-2D36-D911-88E82FEEAF47}"/>
              </a:ext>
            </a:extLst>
          </p:cNvPr>
          <p:cNvSpPr/>
          <p:nvPr/>
        </p:nvSpPr>
        <p:spPr>
          <a:xfrm>
            <a:off x="0" y="4537709"/>
            <a:ext cx="9144000" cy="605791"/>
          </a:xfrm>
          <a:prstGeom prst="rect">
            <a:avLst/>
          </a:prstGeom>
          <a:solidFill>
            <a:srgbClr val="FF8200"/>
          </a:solidFill>
          <a:ln>
            <a:solidFill>
              <a:srgbClr val="FF82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553;p64">
            <a:extLst>
              <a:ext uri="{FF2B5EF4-FFF2-40B4-BE49-F238E27FC236}">
                <a16:creationId xmlns:a16="http://schemas.microsoft.com/office/drawing/2014/main" id="{AD495A05-AEEE-DBCB-894C-633478E60641}"/>
              </a:ext>
            </a:extLst>
          </p:cNvPr>
          <p:cNvSpPr txBox="1">
            <a:spLocks/>
          </p:cNvSpPr>
          <p:nvPr/>
        </p:nvSpPr>
        <p:spPr>
          <a:xfrm>
            <a:off x="342900" y="539972"/>
            <a:ext cx="4895850" cy="3647713"/>
          </a:xfrm>
          <a:prstGeom prst="rect">
            <a:avLst/>
          </a:prstGeom>
          <a:noFill/>
          <a:ln>
            <a:noFill/>
          </a:ln>
        </p:spPr>
        <p:txBody>
          <a:bodyPr spcFirstLastPara="1" vert="horz" wrap="square" lIns="68575" tIns="34275" rIns="68575" bIns="3427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marR="0" lvl="0" indent="-285750" algn="l" defTabSz="914400" rtl="0" eaLnBrk="1" fontAlgn="auto" latinLnBrk="0" hangingPunct="1">
              <a:lnSpc>
                <a:spcPct val="90000"/>
              </a:lnSpc>
              <a:spcBef>
                <a:spcPts val="1000"/>
              </a:spcBef>
              <a:spcAft>
                <a:spcPts val="0"/>
              </a:spcAft>
              <a:buClr>
                <a:schemeClr val="tx1"/>
              </a:buClr>
              <a:buSzPct val="150000"/>
              <a:buFont typeface="Arial" panose="020B0604020202020204" pitchFamily="34" charset="0"/>
              <a:buChar char="•"/>
              <a:tabLst/>
              <a:defRPr/>
            </a:pPr>
            <a:r>
              <a:rPr kumimoji="0" lang="en-US" sz="1600" b="0" i="0" u="none" strike="noStrike" kern="1200" cap="none" spc="0" normalizeH="0" baseline="0" noProof="0" dirty="0">
                <a:ln>
                  <a:noFill/>
                </a:ln>
                <a:solidFill>
                  <a:schemeClr val="tx1"/>
                </a:solidFill>
                <a:effectLst/>
                <a:uLnTx/>
                <a:uFillTx/>
                <a:latin typeface="Arial Nova"/>
                <a:ea typeface="+mn-ea"/>
                <a:cs typeface="+mn-cs"/>
              </a:rPr>
              <a:t>El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trastorno</a:t>
            </a:r>
            <a:r>
              <a:rPr kumimoji="0" lang="en-US" sz="1600" b="0" i="0" u="none" strike="noStrike" kern="1200" cap="none" spc="0" normalizeH="0" baseline="0" noProof="0" dirty="0">
                <a:ln>
                  <a:noFill/>
                </a:ln>
                <a:solidFill>
                  <a:schemeClr val="tx1"/>
                </a:solidFill>
                <a:effectLst/>
                <a:uLnTx/>
                <a:uFillTx/>
                <a:latin typeface="Arial Nova"/>
                <a:ea typeface="+mn-ea"/>
                <a:cs typeface="+mn-cs"/>
              </a:rPr>
              <a:t>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por</a:t>
            </a:r>
            <a:r>
              <a:rPr kumimoji="0" lang="en-US" sz="1600" b="0" i="0" u="none" strike="noStrike" kern="1200" cap="none" spc="0" normalizeH="0" baseline="0" noProof="0" dirty="0">
                <a:ln>
                  <a:noFill/>
                </a:ln>
                <a:solidFill>
                  <a:schemeClr val="tx1"/>
                </a:solidFill>
                <a:effectLst/>
                <a:uLnTx/>
                <a:uFillTx/>
                <a:latin typeface="Arial Nova"/>
                <a:ea typeface="+mn-ea"/>
                <a:cs typeface="+mn-cs"/>
              </a:rPr>
              <a:t>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consumo</a:t>
            </a:r>
            <a:r>
              <a:rPr kumimoji="0" lang="en-US" sz="1600" b="0" i="0" u="none" strike="noStrike" kern="1200" cap="none" spc="0" normalizeH="0" baseline="0" noProof="0" dirty="0">
                <a:ln>
                  <a:noFill/>
                </a:ln>
                <a:solidFill>
                  <a:schemeClr val="tx1"/>
                </a:solidFill>
                <a:effectLst/>
                <a:uLnTx/>
                <a:uFillTx/>
                <a:latin typeface="Arial Nova"/>
                <a:ea typeface="+mn-ea"/>
                <a:cs typeface="+mn-cs"/>
              </a:rPr>
              <a:t> de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sustancias</a:t>
            </a:r>
            <a:r>
              <a:rPr kumimoji="0" lang="en-US" sz="1600" b="0" i="0" u="none" strike="noStrike" kern="1200" cap="none" spc="0" normalizeH="0" baseline="0" noProof="0" dirty="0">
                <a:ln>
                  <a:noFill/>
                </a:ln>
                <a:solidFill>
                  <a:schemeClr val="tx1"/>
                </a:solidFill>
                <a:effectLst/>
                <a:uLnTx/>
                <a:uFillTx/>
                <a:latin typeface="Arial Nova"/>
                <a:ea typeface="+mn-ea"/>
                <a:cs typeface="+mn-cs"/>
              </a:rPr>
              <a:t> es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una</a:t>
            </a:r>
            <a:r>
              <a:rPr kumimoji="0" lang="en-US" sz="1600" b="0" i="0" u="none" strike="noStrike" kern="1200" cap="none" spc="0" normalizeH="0" baseline="0" noProof="0" dirty="0">
                <a:ln>
                  <a:noFill/>
                </a:ln>
                <a:solidFill>
                  <a:schemeClr val="tx1"/>
                </a:solidFill>
                <a:effectLst/>
                <a:uLnTx/>
                <a:uFillTx/>
                <a:latin typeface="Arial Nova"/>
                <a:ea typeface="+mn-ea"/>
                <a:cs typeface="+mn-cs"/>
              </a:rPr>
              <a:t>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enfermedad</a:t>
            </a:r>
            <a:r>
              <a:rPr kumimoji="0" lang="en-US" sz="1600" b="0" i="0" u="none" strike="noStrike" kern="1200" cap="none" spc="0" normalizeH="0" baseline="0" noProof="0" dirty="0">
                <a:ln>
                  <a:noFill/>
                </a:ln>
                <a:solidFill>
                  <a:schemeClr val="tx1"/>
                </a:solidFill>
                <a:effectLst/>
                <a:uLnTx/>
                <a:uFillTx/>
                <a:latin typeface="Arial Nova"/>
                <a:ea typeface="+mn-ea"/>
                <a:cs typeface="+mn-cs"/>
              </a:rPr>
              <a:t>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crónica</a:t>
            </a:r>
            <a:r>
              <a:rPr kumimoji="0" lang="en-US" sz="1600" b="0" i="0" u="none" strike="noStrike" kern="1200" cap="none" spc="0" normalizeH="0" baseline="0" noProof="0" dirty="0">
                <a:ln>
                  <a:noFill/>
                </a:ln>
                <a:solidFill>
                  <a:schemeClr val="tx1"/>
                </a:solidFill>
                <a:effectLst/>
                <a:uLnTx/>
                <a:uFillTx/>
                <a:latin typeface="Arial Nova"/>
                <a:ea typeface="+mn-ea"/>
                <a:cs typeface="+mn-cs"/>
              </a:rPr>
              <a:t> con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diversas</a:t>
            </a:r>
            <a:r>
              <a:rPr kumimoji="0" lang="en-US" sz="1600" b="0" i="0" u="none" strike="noStrike" kern="1200" cap="none" spc="0" normalizeH="0" baseline="0" noProof="0" dirty="0">
                <a:ln>
                  <a:noFill/>
                </a:ln>
                <a:solidFill>
                  <a:schemeClr val="tx1"/>
                </a:solidFill>
                <a:effectLst/>
                <a:uLnTx/>
                <a:uFillTx/>
                <a:latin typeface="Arial Nova"/>
                <a:ea typeface="+mn-ea"/>
                <a:cs typeface="+mn-cs"/>
              </a:rPr>
              <a:t>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consecuencias</a:t>
            </a:r>
            <a:r>
              <a:rPr kumimoji="0" lang="en-US" sz="1600" b="0" i="0" u="none" strike="noStrike" kern="1200" cap="none" spc="0" normalizeH="0" baseline="0" noProof="0" dirty="0">
                <a:ln>
                  <a:noFill/>
                </a:ln>
                <a:solidFill>
                  <a:schemeClr val="tx1"/>
                </a:solidFill>
                <a:effectLst/>
                <a:uLnTx/>
                <a:uFillTx/>
                <a:latin typeface="Arial Nova"/>
                <a:ea typeface="+mn-ea"/>
                <a:cs typeface="+mn-cs"/>
              </a:rPr>
              <a:t>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negativas</a:t>
            </a:r>
            <a:endParaRPr kumimoji="0" lang="en-US" sz="1600" b="0" i="0" u="none" strike="noStrike" kern="1200" cap="none" spc="0" normalizeH="0" baseline="0" noProof="0" dirty="0">
              <a:ln>
                <a:noFill/>
              </a:ln>
              <a:solidFill>
                <a:schemeClr val="tx1"/>
              </a:solidFill>
              <a:effectLst/>
              <a:uLnTx/>
              <a:uFillTx/>
              <a:latin typeface="Arial Nova"/>
              <a:ea typeface="+mn-ea"/>
              <a:cs typeface="+mn-cs"/>
            </a:endParaRPr>
          </a:p>
          <a:p>
            <a:pPr marL="285750" marR="0" lvl="0" indent="-285750" algn="l" defTabSz="914400" rtl="0" eaLnBrk="1" fontAlgn="auto" latinLnBrk="0" hangingPunct="1">
              <a:lnSpc>
                <a:spcPct val="90000"/>
              </a:lnSpc>
              <a:spcBef>
                <a:spcPts val="1000"/>
              </a:spcBef>
              <a:spcAft>
                <a:spcPts val="0"/>
              </a:spcAft>
              <a:buClr>
                <a:schemeClr val="tx1"/>
              </a:buClr>
              <a:buSzPct val="150000"/>
              <a:buFont typeface="Arial" panose="020B0604020202020204" pitchFamily="34" charset="0"/>
              <a:buChar char="•"/>
              <a:tabLst/>
              <a:defRPr/>
            </a:pPr>
            <a:r>
              <a:rPr kumimoji="0" lang="en-US" sz="1600" b="0" i="0" u="none" strike="noStrike" kern="1200" cap="none" spc="0" normalizeH="0" baseline="0" noProof="0" dirty="0" err="1">
                <a:ln>
                  <a:noFill/>
                </a:ln>
                <a:solidFill>
                  <a:schemeClr val="tx1"/>
                </a:solidFill>
                <a:effectLst/>
                <a:uLnTx/>
                <a:uFillTx/>
                <a:latin typeface="Arial Nova"/>
                <a:ea typeface="+mn-ea"/>
                <a:cs typeface="+mn-cs"/>
              </a:rPr>
              <a:t>Recuerda</a:t>
            </a:r>
            <a:r>
              <a:rPr kumimoji="0" lang="en-US" sz="1600" b="0" i="0" u="none" strike="noStrike" kern="1200" cap="none" spc="0" normalizeH="0" baseline="0" noProof="0" dirty="0">
                <a:ln>
                  <a:noFill/>
                </a:ln>
                <a:solidFill>
                  <a:schemeClr val="tx1"/>
                </a:solidFill>
                <a:effectLst/>
                <a:uLnTx/>
                <a:uFillTx/>
                <a:latin typeface="Arial Nova"/>
                <a:ea typeface="+mn-ea"/>
                <a:cs typeface="+mn-cs"/>
              </a:rPr>
              <a:t>: Hay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muchos</a:t>
            </a:r>
            <a:r>
              <a:rPr kumimoji="0" lang="en-US" sz="1600" b="0" i="0" u="none" strike="noStrike" kern="1200" cap="none" spc="0" normalizeH="0" baseline="0" noProof="0" dirty="0">
                <a:ln>
                  <a:noFill/>
                </a:ln>
                <a:solidFill>
                  <a:schemeClr val="tx1"/>
                </a:solidFill>
                <a:effectLst/>
                <a:uLnTx/>
                <a:uFillTx/>
                <a:latin typeface="Arial Nova"/>
                <a:ea typeface="+mn-ea"/>
                <a:cs typeface="+mn-cs"/>
              </a:rPr>
              <a:t>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tipos</a:t>
            </a:r>
            <a:r>
              <a:rPr kumimoji="0" lang="en-US" sz="1600" b="0" i="0" u="none" strike="noStrike" kern="1200" cap="none" spc="0" normalizeH="0" baseline="0" noProof="0" dirty="0">
                <a:ln>
                  <a:noFill/>
                </a:ln>
                <a:solidFill>
                  <a:schemeClr val="tx1"/>
                </a:solidFill>
                <a:effectLst/>
                <a:uLnTx/>
                <a:uFillTx/>
                <a:latin typeface="Arial Nova"/>
                <a:ea typeface="+mn-ea"/>
                <a:cs typeface="+mn-cs"/>
              </a:rPr>
              <a:t> de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sustancias</a:t>
            </a:r>
            <a:r>
              <a:rPr kumimoji="0" lang="en-US" sz="1600" b="0" i="0" u="none" strike="noStrike" kern="1200" cap="none" spc="0" normalizeH="0" baseline="0" noProof="0" dirty="0">
                <a:ln>
                  <a:noFill/>
                </a:ln>
                <a:solidFill>
                  <a:schemeClr val="tx1"/>
                </a:solidFill>
                <a:effectLst/>
                <a:uLnTx/>
                <a:uFillTx/>
                <a:latin typeface="Arial Nova"/>
                <a:ea typeface="+mn-ea"/>
                <a:cs typeface="+mn-cs"/>
              </a:rPr>
              <a:t>, no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sólo</a:t>
            </a:r>
            <a:r>
              <a:rPr kumimoji="0" lang="en-US" sz="1600" b="0" i="0" u="none" strike="noStrike" kern="1200" cap="none" spc="0" normalizeH="0" baseline="0" noProof="0" dirty="0">
                <a:ln>
                  <a:noFill/>
                </a:ln>
                <a:solidFill>
                  <a:schemeClr val="tx1"/>
                </a:solidFill>
                <a:effectLst/>
                <a:uLnTx/>
                <a:uFillTx/>
                <a:latin typeface="Arial Nova"/>
                <a:ea typeface="+mn-ea"/>
                <a:cs typeface="+mn-cs"/>
              </a:rPr>
              <a:t>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drogas</a:t>
            </a:r>
            <a:r>
              <a:rPr kumimoji="0" lang="en-US" sz="1600" b="0" i="0" u="none" strike="noStrike" kern="1200" cap="none" spc="0" normalizeH="0" baseline="0" noProof="0" dirty="0">
                <a:ln>
                  <a:noFill/>
                </a:ln>
                <a:solidFill>
                  <a:schemeClr val="tx1"/>
                </a:solidFill>
                <a:effectLst/>
                <a:uLnTx/>
                <a:uFillTx/>
                <a:latin typeface="Arial Nova"/>
                <a:ea typeface="+mn-ea"/>
                <a:cs typeface="+mn-cs"/>
              </a:rPr>
              <a:t>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fuertes</a:t>
            </a:r>
            <a:r>
              <a:rPr kumimoji="0" lang="en-US" sz="1600" b="0" i="0" u="none" strike="noStrike" kern="1200" cap="none" spc="0" normalizeH="0" baseline="0" noProof="0" dirty="0">
                <a:ln>
                  <a:noFill/>
                </a:ln>
                <a:solidFill>
                  <a:schemeClr val="tx1"/>
                </a:solidFill>
                <a:effectLst/>
                <a:uLnTx/>
                <a:uFillTx/>
                <a:latin typeface="Arial Nova"/>
                <a:ea typeface="+mn-ea"/>
                <a:cs typeface="+mn-cs"/>
              </a:rPr>
              <a:t>".</a:t>
            </a:r>
          </a:p>
          <a:p>
            <a:pPr marL="285750" marR="0" lvl="0" indent="-285750" algn="l" defTabSz="914400" rtl="0" eaLnBrk="1" fontAlgn="auto" latinLnBrk="0" hangingPunct="1">
              <a:lnSpc>
                <a:spcPct val="90000"/>
              </a:lnSpc>
              <a:spcBef>
                <a:spcPts val="1000"/>
              </a:spcBef>
              <a:spcAft>
                <a:spcPts val="0"/>
              </a:spcAft>
              <a:buClr>
                <a:schemeClr val="tx1"/>
              </a:buClr>
              <a:buSzPct val="150000"/>
              <a:buFont typeface="Arial" panose="020B0604020202020204" pitchFamily="34" charset="0"/>
              <a:buChar char="•"/>
              <a:tabLst/>
              <a:defRPr/>
            </a:pPr>
            <a:r>
              <a:rPr kumimoji="0" lang="en-US" sz="1600" b="0" i="0" u="none" strike="noStrike" kern="1200" cap="none" spc="0" normalizeH="0" baseline="0" noProof="0" dirty="0" err="1">
                <a:ln>
                  <a:noFill/>
                </a:ln>
                <a:solidFill>
                  <a:schemeClr val="tx1"/>
                </a:solidFill>
                <a:effectLst/>
                <a:uLnTx/>
                <a:uFillTx/>
                <a:latin typeface="Arial Nova"/>
                <a:ea typeface="+mn-ea"/>
                <a:cs typeface="+mn-cs"/>
              </a:rPr>
              <a:t>Cuando</a:t>
            </a:r>
            <a:r>
              <a:rPr kumimoji="0" lang="en-US" sz="1600" b="0" i="0" u="none" strike="noStrike" kern="1200" cap="none" spc="0" normalizeH="0" baseline="0" noProof="0" dirty="0">
                <a:ln>
                  <a:noFill/>
                </a:ln>
                <a:solidFill>
                  <a:schemeClr val="tx1"/>
                </a:solidFill>
                <a:effectLst/>
                <a:uLnTx/>
                <a:uFillTx/>
                <a:latin typeface="Arial Nova"/>
                <a:ea typeface="+mn-ea"/>
                <a:cs typeface="+mn-cs"/>
              </a:rPr>
              <a:t>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interactúes</a:t>
            </a:r>
            <a:r>
              <a:rPr kumimoji="0" lang="en-US" sz="1600" b="0" i="0" u="none" strike="noStrike" kern="1200" cap="none" spc="0" normalizeH="0" baseline="0" noProof="0" dirty="0">
                <a:ln>
                  <a:noFill/>
                </a:ln>
                <a:solidFill>
                  <a:schemeClr val="tx1"/>
                </a:solidFill>
                <a:effectLst/>
                <a:uLnTx/>
                <a:uFillTx/>
                <a:latin typeface="Arial Nova"/>
                <a:ea typeface="+mn-ea"/>
                <a:cs typeface="+mn-cs"/>
              </a:rPr>
              <a:t> con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jóvenes</a:t>
            </a:r>
            <a:r>
              <a:rPr kumimoji="0" lang="en-US" sz="1600" b="0" i="0" u="none" strike="noStrike" kern="1200" cap="none" spc="0" normalizeH="0" baseline="0" noProof="0" dirty="0">
                <a:ln>
                  <a:noFill/>
                </a:ln>
                <a:solidFill>
                  <a:schemeClr val="tx1"/>
                </a:solidFill>
                <a:effectLst/>
                <a:uLnTx/>
                <a:uFillTx/>
                <a:latin typeface="Arial Nova"/>
                <a:ea typeface="+mn-ea"/>
                <a:cs typeface="+mn-cs"/>
              </a:rPr>
              <a:t>, ten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en</a:t>
            </a:r>
            <a:r>
              <a:rPr kumimoji="0" lang="en-US" sz="1600" b="0" i="0" u="none" strike="noStrike" kern="1200" cap="none" spc="0" normalizeH="0" baseline="0" noProof="0" dirty="0">
                <a:ln>
                  <a:noFill/>
                </a:ln>
                <a:solidFill>
                  <a:schemeClr val="tx1"/>
                </a:solidFill>
                <a:effectLst/>
                <a:uLnTx/>
                <a:uFillTx/>
                <a:latin typeface="Arial Nova"/>
                <a:ea typeface="+mn-ea"/>
                <a:cs typeface="+mn-cs"/>
              </a:rPr>
              <a:t>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cuenta</a:t>
            </a:r>
            <a:r>
              <a:rPr kumimoji="0" lang="en-US" sz="1600" b="0" i="0" u="none" strike="noStrike" kern="1200" cap="none" spc="0" normalizeH="0" baseline="0" noProof="0" dirty="0">
                <a:ln>
                  <a:noFill/>
                </a:ln>
                <a:solidFill>
                  <a:schemeClr val="tx1"/>
                </a:solidFill>
                <a:effectLst/>
                <a:uLnTx/>
                <a:uFillTx/>
                <a:latin typeface="Arial Nova"/>
                <a:ea typeface="+mn-ea"/>
                <a:cs typeface="+mn-cs"/>
              </a:rPr>
              <a:t>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el</a:t>
            </a:r>
            <a:r>
              <a:rPr kumimoji="0" lang="en-US" sz="1600" b="0" i="0" u="none" strike="noStrike" kern="1200" cap="none" spc="0" normalizeH="0" baseline="0" noProof="0" dirty="0">
                <a:ln>
                  <a:noFill/>
                </a:ln>
                <a:solidFill>
                  <a:schemeClr val="tx1"/>
                </a:solidFill>
                <a:effectLst/>
                <a:uLnTx/>
                <a:uFillTx/>
                <a:latin typeface="Arial Nova"/>
                <a:ea typeface="+mn-ea"/>
                <a:cs typeface="+mn-cs"/>
              </a:rPr>
              <a:t>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desarrollo</a:t>
            </a:r>
            <a:r>
              <a:rPr kumimoji="0" lang="en-US" sz="1600" b="0" i="0" u="none" strike="noStrike" kern="1200" cap="none" spc="0" normalizeH="0" baseline="0" noProof="0" dirty="0">
                <a:ln>
                  <a:noFill/>
                </a:ln>
                <a:solidFill>
                  <a:schemeClr val="tx1"/>
                </a:solidFill>
                <a:effectLst/>
                <a:uLnTx/>
                <a:uFillTx/>
                <a:latin typeface="Arial Nova"/>
                <a:ea typeface="+mn-ea"/>
                <a:cs typeface="+mn-cs"/>
              </a:rPr>
              <a:t> del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cerebro</a:t>
            </a:r>
            <a:r>
              <a:rPr kumimoji="0" lang="en-US" sz="1600" b="0" i="0" u="none" strike="noStrike" kern="1200" cap="none" spc="0" normalizeH="0" baseline="0" noProof="0" dirty="0">
                <a:ln>
                  <a:noFill/>
                </a:ln>
                <a:solidFill>
                  <a:schemeClr val="tx1"/>
                </a:solidFill>
                <a:effectLst/>
                <a:uLnTx/>
                <a:uFillTx/>
                <a:latin typeface="Arial Nova"/>
                <a:ea typeface="+mn-ea"/>
                <a:cs typeface="+mn-cs"/>
              </a:rPr>
              <a:t> </a:t>
            </a:r>
          </a:p>
          <a:p>
            <a:pPr marL="285750" marR="0" lvl="0" indent="-285750" algn="l" defTabSz="914400" rtl="0" eaLnBrk="1" fontAlgn="auto" latinLnBrk="0" hangingPunct="1">
              <a:lnSpc>
                <a:spcPct val="90000"/>
              </a:lnSpc>
              <a:spcBef>
                <a:spcPts val="1000"/>
              </a:spcBef>
              <a:spcAft>
                <a:spcPts val="0"/>
              </a:spcAft>
              <a:buClr>
                <a:schemeClr val="tx1"/>
              </a:buClr>
              <a:buSzPct val="150000"/>
              <a:buFont typeface="Arial" panose="020B0604020202020204" pitchFamily="34" charset="0"/>
              <a:buChar char="•"/>
              <a:tabLst/>
              <a:defRPr/>
            </a:pPr>
            <a:r>
              <a:rPr kumimoji="0" lang="en-US" sz="1600" b="0" i="0" u="none" strike="noStrike" kern="1200" cap="none" spc="0" normalizeH="0" baseline="0" noProof="0" dirty="0">
                <a:ln>
                  <a:noFill/>
                </a:ln>
                <a:solidFill>
                  <a:schemeClr val="tx1"/>
                </a:solidFill>
                <a:effectLst/>
                <a:uLnTx/>
                <a:uFillTx/>
                <a:latin typeface="Arial Nova"/>
                <a:ea typeface="+mn-ea"/>
                <a:cs typeface="+mn-cs"/>
              </a:rPr>
              <a:t>Los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adultos</a:t>
            </a:r>
            <a:r>
              <a:rPr kumimoji="0" lang="en-US" sz="1600" b="0" i="0" u="none" strike="noStrike" kern="1200" cap="none" spc="0" normalizeH="0" baseline="0" noProof="0" dirty="0">
                <a:ln>
                  <a:noFill/>
                </a:ln>
                <a:solidFill>
                  <a:schemeClr val="tx1"/>
                </a:solidFill>
                <a:effectLst/>
                <a:uLnTx/>
                <a:uFillTx/>
                <a:latin typeface="Arial Nova"/>
                <a:ea typeface="+mn-ea"/>
                <a:cs typeface="+mn-cs"/>
              </a:rPr>
              <a:t> son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los</a:t>
            </a:r>
            <a:r>
              <a:rPr kumimoji="0" lang="en-US" sz="1600" b="0" i="0" u="none" strike="noStrike" kern="1200" cap="none" spc="0" normalizeH="0" baseline="0" noProof="0" dirty="0">
                <a:ln>
                  <a:noFill/>
                </a:ln>
                <a:solidFill>
                  <a:schemeClr val="tx1"/>
                </a:solidFill>
                <a:effectLst/>
                <a:uLnTx/>
                <a:uFillTx/>
                <a:latin typeface="Arial Nova"/>
                <a:ea typeface="+mn-ea"/>
                <a:cs typeface="+mn-cs"/>
              </a:rPr>
              <a:t> que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más</a:t>
            </a:r>
            <a:r>
              <a:rPr kumimoji="0" lang="en-US" sz="1600" b="0" i="0" u="none" strike="noStrike" kern="1200" cap="none" spc="0" normalizeH="0" baseline="0" noProof="0" dirty="0">
                <a:ln>
                  <a:noFill/>
                </a:ln>
                <a:solidFill>
                  <a:schemeClr val="tx1"/>
                </a:solidFill>
                <a:effectLst/>
                <a:uLnTx/>
                <a:uFillTx/>
                <a:latin typeface="Arial Nova"/>
                <a:ea typeface="+mn-ea"/>
                <a:cs typeface="+mn-cs"/>
              </a:rPr>
              <a:t>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contribuyen</a:t>
            </a:r>
            <a:r>
              <a:rPr kumimoji="0" lang="en-US" sz="1600" b="0" i="0" u="none" strike="noStrike" kern="1200" cap="none" spc="0" normalizeH="0" baseline="0" noProof="0" dirty="0">
                <a:ln>
                  <a:noFill/>
                </a:ln>
                <a:solidFill>
                  <a:schemeClr val="tx1"/>
                </a:solidFill>
                <a:effectLst/>
                <a:uLnTx/>
                <a:uFillTx/>
                <a:latin typeface="Arial Nova"/>
                <a:ea typeface="+mn-ea"/>
                <a:cs typeface="+mn-cs"/>
              </a:rPr>
              <a:t> a que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los</a:t>
            </a:r>
            <a:r>
              <a:rPr kumimoji="0" lang="en-US" sz="1600" b="0" i="0" u="none" strike="noStrike" kern="1200" cap="none" spc="0" normalizeH="0" baseline="0" noProof="0" dirty="0">
                <a:ln>
                  <a:noFill/>
                </a:ln>
                <a:solidFill>
                  <a:schemeClr val="tx1"/>
                </a:solidFill>
                <a:effectLst/>
                <a:uLnTx/>
                <a:uFillTx/>
                <a:latin typeface="Arial Nova"/>
                <a:ea typeface="+mn-ea"/>
                <a:cs typeface="+mn-cs"/>
              </a:rPr>
              <a:t>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jóvenes</a:t>
            </a:r>
            <a:r>
              <a:rPr kumimoji="0" lang="en-US" sz="1600" b="0" i="0" u="none" strike="noStrike" kern="1200" cap="none" spc="0" normalizeH="0" baseline="0" noProof="0" dirty="0">
                <a:ln>
                  <a:noFill/>
                </a:ln>
                <a:solidFill>
                  <a:schemeClr val="tx1"/>
                </a:solidFill>
                <a:effectLst/>
                <a:uLnTx/>
                <a:uFillTx/>
                <a:latin typeface="Arial Nova"/>
                <a:ea typeface="+mn-ea"/>
                <a:cs typeface="+mn-cs"/>
              </a:rPr>
              <a:t>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desarrollen</a:t>
            </a:r>
            <a:r>
              <a:rPr kumimoji="0" lang="en-US" sz="1600" b="0" i="0" u="none" strike="noStrike" kern="1200" cap="none" spc="0" normalizeH="0" baseline="0" noProof="0" dirty="0">
                <a:ln>
                  <a:noFill/>
                </a:ln>
                <a:solidFill>
                  <a:schemeClr val="tx1"/>
                </a:solidFill>
                <a:effectLst/>
                <a:uLnTx/>
                <a:uFillTx/>
                <a:latin typeface="Arial Nova"/>
                <a:ea typeface="+mn-ea"/>
                <a:cs typeface="+mn-cs"/>
              </a:rPr>
              <a:t>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el</a:t>
            </a:r>
            <a:r>
              <a:rPr kumimoji="0" lang="en-US" sz="1600" b="0" i="0" u="none" strike="noStrike" kern="1200" cap="none" spc="0" normalizeH="0" baseline="0" noProof="0" dirty="0">
                <a:ln>
                  <a:noFill/>
                </a:ln>
                <a:solidFill>
                  <a:schemeClr val="tx1"/>
                </a:solidFill>
                <a:effectLst/>
                <a:uLnTx/>
                <a:uFillTx/>
                <a:latin typeface="Arial Nova"/>
                <a:ea typeface="+mn-ea"/>
                <a:cs typeface="+mn-cs"/>
              </a:rPr>
              <a:t>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cerebro</a:t>
            </a:r>
            <a:r>
              <a:rPr kumimoji="0" lang="en-US" sz="1600" b="0" i="0" u="none" strike="noStrike" kern="1200" cap="none" spc="0" normalizeH="0" baseline="0" noProof="0" dirty="0">
                <a:ln>
                  <a:noFill/>
                </a:ln>
                <a:solidFill>
                  <a:schemeClr val="tx1"/>
                </a:solidFill>
                <a:effectLst/>
                <a:uLnTx/>
                <a:uFillTx/>
                <a:latin typeface="Arial Nova"/>
                <a:ea typeface="+mn-ea"/>
                <a:cs typeface="+mn-cs"/>
              </a:rPr>
              <a:t> y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tomen</a:t>
            </a:r>
            <a:r>
              <a:rPr kumimoji="0" lang="en-US" sz="1600" b="0" i="0" u="none" strike="noStrike" kern="1200" cap="none" spc="0" normalizeH="0" baseline="0" noProof="0" dirty="0">
                <a:ln>
                  <a:noFill/>
                </a:ln>
                <a:solidFill>
                  <a:schemeClr val="tx1"/>
                </a:solidFill>
                <a:effectLst/>
                <a:uLnTx/>
                <a:uFillTx/>
                <a:latin typeface="Arial Nova"/>
                <a:ea typeface="+mn-ea"/>
                <a:cs typeface="+mn-cs"/>
              </a:rPr>
              <a:t>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decisiones</a:t>
            </a:r>
            <a:r>
              <a:rPr kumimoji="0" lang="en-US" sz="1600" b="0" i="0" u="none" strike="noStrike" kern="1200" cap="none" spc="0" normalizeH="0" baseline="0" noProof="0" dirty="0">
                <a:ln>
                  <a:noFill/>
                </a:ln>
                <a:solidFill>
                  <a:schemeClr val="tx1"/>
                </a:solidFill>
                <a:effectLst/>
                <a:uLnTx/>
                <a:uFillTx/>
                <a:latin typeface="Arial Nova"/>
                <a:ea typeface="+mn-ea"/>
                <a:cs typeface="+mn-cs"/>
              </a:rPr>
              <a:t>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saludables</a:t>
            </a:r>
            <a:r>
              <a:rPr kumimoji="0" lang="en-US" sz="1600" b="0" i="0" u="none" strike="noStrike" kern="1200" cap="none" spc="0" normalizeH="0" baseline="0" noProof="0" dirty="0">
                <a:ln>
                  <a:noFill/>
                </a:ln>
                <a:solidFill>
                  <a:schemeClr val="tx1"/>
                </a:solidFill>
                <a:effectLst/>
                <a:uLnTx/>
                <a:uFillTx/>
                <a:latin typeface="Arial Nova"/>
                <a:ea typeface="+mn-ea"/>
                <a:cs typeface="+mn-cs"/>
              </a:rPr>
              <a:t>.</a:t>
            </a:r>
          </a:p>
          <a:p>
            <a:pPr marL="285750" marR="0" lvl="0" indent="-285750" algn="l" defTabSz="914400" rtl="0" eaLnBrk="1" fontAlgn="auto" latinLnBrk="0" hangingPunct="1">
              <a:lnSpc>
                <a:spcPct val="90000"/>
              </a:lnSpc>
              <a:spcBef>
                <a:spcPts val="1000"/>
              </a:spcBef>
              <a:spcAft>
                <a:spcPts val="0"/>
              </a:spcAft>
              <a:buClr>
                <a:schemeClr val="tx1"/>
              </a:buClr>
              <a:buSzPct val="150000"/>
              <a:buFont typeface="Arial" panose="020B0604020202020204" pitchFamily="34" charset="0"/>
              <a:buChar char="•"/>
              <a:tabLst/>
              <a:defRPr/>
            </a:pPr>
            <a:r>
              <a:rPr kumimoji="0" lang="en-US" sz="1600" b="0" i="0" u="none" strike="noStrike" kern="1200" cap="none" spc="0" normalizeH="0" baseline="0" noProof="0" dirty="0" err="1">
                <a:ln>
                  <a:noFill/>
                </a:ln>
                <a:solidFill>
                  <a:schemeClr val="tx1"/>
                </a:solidFill>
                <a:effectLst/>
                <a:uLnTx/>
                <a:uFillTx/>
                <a:latin typeface="Arial Nova"/>
                <a:ea typeface="+mn-ea"/>
                <a:cs typeface="+mn-cs"/>
              </a:rPr>
              <a:t>Continuar</a:t>
            </a:r>
            <a:r>
              <a:rPr kumimoji="0" lang="en-US" sz="1600" b="0" i="0" u="none" strike="noStrike" kern="1200" cap="none" spc="0" normalizeH="0" baseline="0" noProof="0" dirty="0">
                <a:ln>
                  <a:noFill/>
                </a:ln>
                <a:solidFill>
                  <a:schemeClr val="tx1"/>
                </a:solidFill>
                <a:effectLst/>
                <a:uLnTx/>
                <a:uFillTx/>
                <a:latin typeface="Arial Nova"/>
                <a:ea typeface="+mn-ea"/>
                <a:cs typeface="+mn-cs"/>
              </a:rPr>
              <a:t> con la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lluvia</a:t>
            </a:r>
            <a:r>
              <a:rPr kumimoji="0" lang="en-US" sz="1600" b="0" i="0" u="none" strike="noStrike" kern="1200" cap="none" spc="0" normalizeH="0" baseline="0" noProof="0" dirty="0">
                <a:ln>
                  <a:noFill/>
                </a:ln>
                <a:solidFill>
                  <a:schemeClr val="tx1"/>
                </a:solidFill>
                <a:effectLst/>
                <a:uLnTx/>
                <a:uFillTx/>
                <a:latin typeface="Arial Nova"/>
                <a:ea typeface="+mn-ea"/>
                <a:cs typeface="+mn-cs"/>
              </a:rPr>
              <a:t> de ideas</a:t>
            </a:r>
          </a:p>
          <a:p>
            <a:pPr marL="285750" lvl="1" indent="-285750">
              <a:spcBef>
                <a:spcPts val="1000"/>
              </a:spcBef>
              <a:buClr>
                <a:schemeClr val="tx1"/>
              </a:buClr>
              <a:buSzPct val="150000"/>
              <a:buFont typeface="Arial" panose="020B0604020202020204" pitchFamily="34" charset="0"/>
              <a:buChar char="•"/>
              <a:defRPr/>
            </a:pPr>
            <a:r>
              <a:rPr kumimoji="0" lang="en-US" sz="1600" b="0" i="0" u="none" strike="noStrike" kern="1200" cap="none" spc="0" normalizeH="0" baseline="0" noProof="0" dirty="0">
                <a:ln>
                  <a:noFill/>
                </a:ln>
                <a:solidFill>
                  <a:schemeClr val="tx1"/>
                </a:solidFill>
                <a:effectLst/>
                <a:uLnTx/>
                <a:uFillTx/>
                <a:latin typeface="Arial Nova"/>
                <a:ea typeface="+mn-ea"/>
                <a:cs typeface="+mn-cs"/>
              </a:rPr>
              <a:t>No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existe</a:t>
            </a:r>
            <a:r>
              <a:rPr kumimoji="0" lang="en-US" sz="1600" b="0" i="0" u="none" strike="noStrike" kern="1200" cap="none" spc="0" normalizeH="0" baseline="0" noProof="0" dirty="0">
                <a:ln>
                  <a:noFill/>
                </a:ln>
                <a:solidFill>
                  <a:schemeClr val="tx1"/>
                </a:solidFill>
                <a:effectLst/>
                <a:uLnTx/>
                <a:uFillTx/>
                <a:latin typeface="Arial Nova"/>
                <a:ea typeface="+mn-ea"/>
                <a:cs typeface="+mn-cs"/>
              </a:rPr>
              <a:t>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una</a:t>
            </a:r>
            <a:r>
              <a:rPr kumimoji="0" lang="en-US" sz="1600" b="0" i="0" u="none" strike="noStrike" kern="1200" cap="none" spc="0" normalizeH="0" baseline="0" noProof="0" dirty="0">
                <a:ln>
                  <a:noFill/>
                </a:ln>
                <a:solidFill>
                  <a:schemeClr val="tx1"/>
                </a:solidFill>
                <a:effectLst/>
                <a:uLnTx/>
                <a:uFillTx/>
                <a:latin typeface="Arial Nova"/>
                <a:ea typeface="+mn-ea"/>
                <a:cs typeface="+mn-cs"/>
              </a:rPr>
              <a:t>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única</a:t>
            </a:r>
            <a:r>
              <a:rPr kumimoji="0" lang="en-US" sz="1600" b="0" i="0" u="none" strike="noStrike" kern="1200" cap="none" spc="0" normalizeH="0" baseline="0" noProof="0" dirty="0">
                <a:ln>
                  <a:noFill/>
                </a:ln>
                <a:solidFill>
                  <a:schemeClr val="tx1"/>
                </a:solidFill>
                <a:effectLst/>
                <a:uLnTx/>
                <a:uFillTx/>
                <a:latin typeface="Arial Nova"/>
                <a:ea typeface="+mn-ea"/>
                <a:cs typeface="+mn-cs"/>
              </a:rPr>
              <a:t>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solución</a:t>
            </a:r>
            <a:r>
              <a:rPr kumimoji="0" lang="en-US" sz="1600" b="0" i="0" u="none" strike="noStrike" kern="1200" cap="none" spc="0" normalizeH="0" baseline="0" noProof="0" dirty="0">
                <a:ln>
                  <a:noFill/>
                </a:ln>
                <a:solidFill>
                  <a:schemeClr val="tx1"/>
                </a:solidFill>
                <a:effectLst/>
                <a:uLnTx/>
                <a:uFillTx/>
                <a:latin typeface="Arial Nova"/>
                <a:ea typeface="+mn-ea"/>
                <a:cs typeface="+mn-cs"/>
              </a:rPr>
              <a:t>,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especialmente</a:t>
            </a:r>
            <a:r>
              <a:rPr kumimoji="0" lang="en-US" sz="1600" b="0" i="0" u="none" strike="noStrike" kern="1200" cap="none" spc="0" normalizeH="0" baseline="0" noProof="0" dirty="0">
                <a:ln>
                  <a:noFill/>
                </a:ln>
                <a:solidFill>
                  <a:schemeClr val="tx1"/>
                </a:solidFill>
                <a:effectLst/>
                <a:uLnTx/>
                <a:uFillTx/>
                <a:latin typeface="Arial Nova"/>
                <a:ea typeface="+mn-ea"/>
                <a:cs typeface="+mn-cs"/>
              </a:rPr>
              <a:t>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una</a:t>
            </a:r>
            <a:r>
              <a:rPr kumimoji="0" lang="en-US" sz="1600" b="0" i="0" u="none" strike="noStrike" kern="1200" cap="none" spc="0" normalizeH="0" baseline="0" noProof="0" dirty="0">
                <a:ln>
                  <a:noFill/>
                </a:ln>
                <a:solidFill>
                  <a:schemeClr val="tx1"/>
                </a:solidFill>
                <a:effectLst/>
                <a:uLnTx/>
                <a:uFillTx/>
                <a:latin typeface="Arial Nova"/>
                <a:ea typeface="+mn-ea"/>
                <a:cs typeface="+mn-cs"/>
              </a:rPr>
              <a:t> que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funcione</a:t>
            </a:r>
            <a:r>
              <a:rPr kumimoji="0" lang="en-US" sz="1600" b="0" i="0" u="none" strike="noStrike" kern="1200" cap="none" spc="0" normalizeH="0" baseline="0" noProof="0" dirty="0">
                <a:ln>
                  <a:noFill/>
                </a:ln>
                <a:solidFill>
                  <a:schemeClr val="tx1"/>
                </a:solidFill>
                <a:effectLst/>
                <a:uLnTx/>
                <a:uFillTx/>
                <a:latin typeface="Arial Nova"/>
                <a:ea typeface="+mn-ea"/>
                <a:cs typeface="+mn-cs"/>
              </a:rPr>
              <a:t> para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todas</a:t>
            </a:r>
            <a:r>
              <a:rPr kumimoji="0" lang="en-US" sz="1600" b="0" i="0" u="none" strike="noStrike" kern="1200" cap="none" spc="0" normalizeH="0" baseline="0" noProof="0" dirty="0">
                <a:ln>
                  <a:noFill/>
                </a:ln>
                <a:solidFill>
                  <a:schemeClr val="tx1"/>
                </a:solidFill>
                <a:effectLst/>
                <a:uLnTx/>
                <a:uFillTx/>
                <a:latin typeface="Arial Nova"/>
                <a:ea typeface="+mn-ea"/>
                <a:cs typeface="+mn-cs"/>
              </a:rPr>
              <a:t> las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relaciones</a:t>
            </a:r>
            <a:r>
              <a:rPr kumimoji="0" lang="en-US" sz="1600" b="0" i="0" u="none" strike="noStrike" kern="1200" cap="none" spc="0" normalizeH="0" baseline="0" noProof="0" dirty="0">
                <a:ln>
                  <a:noFill/>
                </a:ln>
                <a:solidFill>
                  <a:schemeClr val="tx1"/>
                </a:solidFill>
                <a:effectLst/>
                <a:uLnTx/>
                <a:uFillTx/>
                <a:latin typeface="Arial Nova"/>
                <a:ea typeface="+mn-ea"/>
                <a:cs typeface="+mn-cs"/>
              </a:rPr>
              <a:t> entre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adultos</a:t>
            </a:r>
            <a:r>
              <a:rPr kumimoji="0" lang="en-US" sz="1600" b="0" i="0" u="none" strike="noStrike" kern="1200" cap="none" spc="0" normalizeH="0" baseline="0" noProof="0" dirty="0">
                <a:ln>
                  <a:noFill/>
                </a:ln>
                <a:solidFill>
                  <a:schemeClr val="tx1"/>
                </a:solidFill>
                <a:effectLst/>
                <a:uLnTx/>
                <a:uFillTx/>
                <a:latin typeface="Arial Nova"/>
                <a:ea typeface="+mn-ea"/>
                <a:cs typeface="+mn-cs"/>
              </a:rPr>
              <a:t> y </a:t>
            </a:r>
            <a:r>
              <a:rPr kumimoji="0" lang="en-US" sz="1600" b="0" i="0" u="none" strike="noStrike" kern="1200" cap="none" spc="0" normalizeH="0" baseline="0" noProof="0" dirty="0" err="1">
                <a:ln>
                  <a:noFill/>
                </a:ln>
                <a:solidFill>
                  <a:schemeClr val="tx1"/>
                </a:solidFill>
                <a:effectLst/>
                <a:uLnTx/>
                <a:uFillTx/>
                <a:latin typeface="Arial Nova"/>
                <a:ea typeface="+mn-ea"/>
                <a:cs typeface="+mn-cs"/>
              </a:rPr>
              <a:t>jóvenes</a:t>
            </a:r>
            <a:r>
              <a:rPr kumimoji="0" lang="en-US" sz="1600" b="0" i="0" u="none" strike="noStrike" kern="1200" cap="none" spc="0" normalizeH="0" baseline="0" noProof="0" dirty="0">
                <a:ln>
                  <a:noFill/>
                </a:ln>
                <a:solidFill>
                  <a:schemeClr val="tx1"/>
                </a:solidFill>
                <a:effectLst/>
                <a:uLnTx/>
                <a:uFillTx/>
                <a:latin typeface="Arial Nova"/>
                <a:ea typeface="+mn-ea"/>
                <a:cs typeface="+mn-cs"/>
              </a:rPr>
              <a:t>.</a:t>
            </a:r>
            <a:endParaRPr lang="en-US" sz="1600" dirty="0"/>
          </a:p>
        </p:txBody>
      </p:sp>
      <p:pic>
        <p:nvPicPr>
          <p:cNvPr id="6148" name="Picture 4" descr="185,900+ Hispanic Family Stock Photos, Pictures &amp; Royalty-Free Images -  iStock | Hispanic family outdoors, Mexican family, Latino">
            <a:extLst>
              <a:ext uri="{FF2B5EF4-FFF2-40B4-BE49-F238E27FC236}">
                <a16:creationId xmlns:a16="http://schemas.microsoft.com/office/drawing/2014/main" id="{1A93CC24-FF52-CD77-BA31-51C5ACF763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0" y="1305837"/>
            <a:ext cx="3797738" cy="253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260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0"/>
          <p:cNvSpPr txBox="1">
            <a:spLocks noGrp="1"/>
          </p:cNvSpPr>
          <p:nvPr>
            <p:ph type="title"/>
          </p:nvPr>
        </p:nvSpPr>
        <p:spPr>
          <a:xfrm>
            <a:off x="300125" y="279640"/>
            <a:ext cx="8229600" cy="37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t>Objetivos</a:t>
            </a:r>
            <a:r>
              <a:rPr lang="en-US" dirty="0"/>
              <a:t> de </a:t>
            </a:r>
            <a:r>
              <a:rPr lang="en-US" dirty="0" err="1"/>
              <a:t>Aprendizaje</a:t>
            </a:r>
            <a:endParaRPr dirty="0"/>
          </a:p>
        </p:txBody>
      </p:sp>
      <p:graphicFrame>
        <p:nvGraphicFramePr>
          <p:cNvPr id="218" name="Google Shape;218;p30"/>
          <p:cNvGraphicFramePr/>
          <p:nvPr>
            <p:extLst>
              <p:ext uri="{D42A27DB-BD31-4B8C-83A1-F6EECF244321}">
                <p14:modId xmlns:p14="http://schemas.microsoft.com/office/powerpoint/2010/main" val="3212908179"/>
              </p:ext>
            </p:extLst>
          </p:nvPr>
        </p:nvGraphicFramePr>
        <p:xfrm>
          <a:off x="614275" y="851150"/>
          <a:ext cx="7915450" cy="3441200"/>
        </p:xfrm>
        <a:graphic>
          <a:graphicData uri="http://schemas.openxmlformats.org/drawingml/2006/table">
            <a:tbl>
              <a:tblPr>
                <a:noFill/>
                <a:tableStyleId>{AB9DFE55-185D-4312-9BBD-2735C975B89B}</a:tableStyleId>
              </a:tblPr>
              <a:tblGrid>
                <a:gridCol w="1128100">
                  <a:extLst>
                    <a:ext uri="{9D8B030D-6E8A-4147-A177-3AD203B41FA5}">
                      <a16:colId xmlns:a16="http://schemas.microsoft.com/office/drawing/2014/main" val="20000"/>
                    </a:ext>
                  </a:extLst>
                </a:gridCol>
                <a:gridCol w="2315600">
                  <a:extLst>
                    <a:ext uri="{9D8B030D-6E8A-4147-A177-3AD203B41FA5}">
                      <a16:colId xmlns:a16="http://schemas.microsoft.com/office/drawing/2014/main" val="20001"/>
                    </a:ext>
                  </a:extLst>
                </a:gridCol>
                <a:gridCol w="4471750">
                  <a:extLst>
                    <a:ext uri="{9D8B030D-6E8A-4147-A177-3AD203B41FA5}">
                      <a16:colId xmlns:a16="http://schemas.microsoft.com/office/drawing/2014/main" val="20002"/>
                    </a:ext>
                  </a:extLst>
                </a:gridCol>
              </a:tblGrid>
              <a:tr h="926250">
                <a:tc>
                  <a:txBody>
                    <a:bodyPr/>
                    <a:lstStyle/>
                    <a:p>
                      <a:pPr marL="0" lvl="0" indent="0" algn="ctr" rtl="0">
                        <a:spcBef>
                          <a:spcPts val="0"/>
                        </a:spcBef>
                        <a:spcAft>
                          <a:spcPts val="0"/>
                        </a:spcAft>
                        <a:buNone/>
                      </a:pPr>
                      <a:r>
                        <a:rPr lang="en" sz="1800" b="1">
                          <a:solidFill>
                            <a:schemeClr val="accent2"/>
                          </a:solidFill>
                          <a:latin typeface="Fira Sans Extra Condensed"/>
                          <a:ea typeface="Fira Sans Extra Condensed"/>
                          <a:cs typeface="Fira Sans Extra Condensed"/>
                          <a:sym typeface="Fira Sans Extra Condensed"/>
                        </a:rPr>
                        <a:t>01</a:t>
                      </a:r>
                      <a:endParaRPr sz="1800" b="1">
                        <a:solidFill>
                          <a:schemeClr val="accent2"/>
                        </a:solidFill>
                        <a:latin typeface="Fira Sans Extra Condensed"/>
                        <a:ea typeface="Fira Sans Extra Condensed"/>
                        <a:cs typeface="Fira Sans Extra Condensed"/>
                        <a:sym typeface="Fira Sans Extra Condensed"/>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DB00">
                        <a:alpha val="12549"/>
                      </a:srgbClr>
                    </a:solidFill>
                  </a:tcPr>
                </a:tc>
                <a:tc>
                  <a:txBody>
                    <a:bodyPr/>
                    <a:lstStyle/>
                    <a:p>
                      <a:pPr marL="0" lvl="0" indent="0" algn="ctr" rtl="0">
                        <a:spcBef>
                          <a:spcPts val="0"/>
                        </a:spcBef>
                        <a:spcAft>
                          <a:spcPts val="0"/>
                        </a:spcAft>
                        <a:buNone/>
                      </a:pPr>
                      <a:r>
                        <a:rPr lang="en-US" sz="1800" b="1" dirty="0">
                          <a:solidFill>
                            <a:schemeClr val="lt1"/>
                          </a:solidFill>
                          <a:latin typeface="Fira Sans Extra Condensed"/>
                          <a:ea typeface="Fira Sans Extra Condensed"/>
                          <a:cs typeface="Fira Sans Extra Condensed"/>
                          <a:sym typeface="Fira Sans Extra Condensed"/>
                        </a:rPr>
                        <a:t>SUD y </a:t>
                      </a:r>
                      <a:r>
                        <a:rPr lang="en-US" sz="1800" b="1" dirty="0" err="1">
                          <a:solidFill>
                            <a:schemeClr val="lt1"/>
                          </a:solidFill>
                          <a:latin typeface="Fira Sans Extra Condensed"/>
                          <a:ea typeface="Fira Sans Extra Condensed"/>
                          <a:cs typeface="Fira Sans Extra Condensed"/>
                          <a:sym typeface="Fira Sans Extra Condensed"/>
                        </a:rPr>
                        <a:t>el</a:t>
                      </a:r>
                      <a:r>
                        <a:rPr lang="en-US" sz="1800" b="1" dirty="0">
                          <a:solidFill>
                            <a:schemeClr val="lt1"/>
                          </a:solidFill>
                          <a:latin typeface="Fira Sans Extra Condensed"/>
                          <a:ea typeface="Fira Sans Extra Condensed"/>
                          <a:cs typeface="Fira Sans Extra Condensed"/>
                          <a:sym typeface="Fira Sans Extra Condensed"/>
                        </a:rPr>
                        <a:t> </a:t>
                      </a:r>
                      <a:r>
                        <a:rPr lang="en-US" sz="1800" b="1" dirty="0" err="1">
                          <a:solidFill>
                            <a:schemeClr val="lt1"/>
                          </a:solidFill>
                          <a:latin typeface="Fira Sans Extra Condensed"/>
                          <a:ea typeface="Fira Sans Extra Condensed"/>
                          <a:cs typeface="Fira Sans Extra Condensed"/>
                          <a:sym typeface="Fira Sans Extra Condensed"/>
                        </a:rPr>
                        <a:t>Cerebro</a:t>
                      </a:r>
                      <a:endParaRPr lang="en-US" sz="1800" b="1" dirty="0">
                        <a:solidFill>
                          <a:schemeClr val="lt1"/>
                        </a:solidFill>
                        <a:latin typeface="Fira Sans Extra Condensed"/>
                        <a:ea typeface="Fira Sans Extra Condensed"/>
                        <a:cs typeface="Fira Sans Extra Condensed"/>
                        <a:sym typeface="Fira Sans Extra Condensed"/>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2"/>
                    </a:solidFill>
                  </a:tcPr>
                </a:tc>
                <a:tc>
                  <a:txBody>
                    <a:bodyPr/>
                    <a:lstStyle/>
                    <a:p>
                      <a:pPr marL="0" lvl="0" indent="0" algn="l" rtl="0">
                        <a:spcBef>
                          <a:spcPts val="0"/>
                        </a:spcBef>
                        <a:spcAft>
                          <a:spcPts val="0"/>
                        </a:spcAft>
                        <a:buClr>
                          <a:schemeClr val="dk1"/>
                        </a:buClr>
                        <a:buSzPts val="1100"/>
                        <a:buFont typeface="Arial"/>
                        <a:buNone/>
                      </a:pPr>
                      <a:r>
                        <a:rPr lang="en-US" dirty="0" err="1">
                          <a:solidFill>
                            <a:schemeClr val="dk1"/>
                          </a:solidFill>
                          <a:latin typeface="Roboto"/>
                          <a:ea typeface="Roboto"/>
                          <a:cs typeface="Roboto"/>
                          <a:sym typeface="Roboto"/>
                        </a:rPr>
                        <a:t>Comprender</a:t>
                      </a:r>
                      <a:r>
                        <a:rPr lang="en-US" dirty="0">
                          <a:solidFill>
                            <a:schemeClr val="dk1"/>
                          </a:solidFill>
                          <a:latin typeface="Roboto"/>
                          <a:ea typeface="Roboto"/>
                          <a:cs typeface="Roboto"/>
                          <a:sym typeface="Roboto"/>
                        </a:rPr>
                        <a:t> </a:t>
                      </a:r>
                      <a:r>
                        <a:rPr lang="en-US" dirty="0" err="1">
                          <a:solidFill>
                            <a:schemeClr val="dk1"/>
                          </a:solidFill>
                          <a:latin typeface="Roboto"/>
                          <a:ea typeface="Roboto"/>
                          <a:cs typeface="Roboto"/>
                          <a:sym typeface="Roboto"/>
                        </a:rPr>
                        <a:t>el</a:t>
                      </a:r>
                      <a:r>
                        <a:rPr lang="en-US" dirty="0">
                          <a:solidFill>
                            <a:schemeClr val="dk1"/>
                          </a:solidFill>
                          <a:latin typeface="Roboto"/>
                          <a:ea typeface="Roboto"/>
                          <a:cs typeface="Roboto"/>
                          <a:sym typeface="Roboto"/>
                        </a:rPr>
                        <a:t> </a:t>
                      </a:r>
                      <a:r>
                        <a:rPr lang="en-US" dirty="0" err="1">
                          <a:solidFill>
                            <a:schemeClr val="dk1"/>
                          </a:solidFill>
                          <a:latin typeface="Roboto"/>
                          <a:ea typeface="Roboto"/>
                          <a:cs typeface="Roboto"/>
                          <a:sym typeface="Roboto"/>
                        </a:rPr>
                        <a:t>mecanismo</a:t>
                      </a:r>
                      <a:r>
                        <a:rPr lang="en-US" dirty="0">
                          <a:solidFill>
                            <a:schemeClr val="dk1"/>
                          </a:solidFill>
                          <a:latin typeface="Roboto"/>
                          <a:ea typeface="Roboto"/>
                          <a:cs typeface="Roboto"/>
                          <a:sym typeface="Roboto"/>
                        </a:rPr>
                        <a:t> del </a:t>
                      </a:r>
                      <a:r>
                        <a:rPr lang="en-US" dirty="0" err="1">
                          <a:solidFill>
                            <a:schemeClr val="dk1"/>
                          </a:solidFill>
                          <a:latin typeface="Roboto"/>
                          <a:ea typeface="Roboto"/>
                          <a:cs typeface="Roboto"/>
                          <a:sym typeface="Roboto"/>
                        </a:rPr>
                        <a:t>trastorno</a:t>
                      </a:r>
                      <a:r>
                        <a:rPr lang="en-US" dirty="0">
                          <a:solidFill>
                            <a:schemeClr val="dk1"/>
                          </a:solidFill>
                          <a:latin typeface="Roboto"/>
                          <a:ea typeface="Roboto"/>
                          <a:cs typeface="Roboto"/>
                          <a:sym typeface="Roboto"/>
                        </a:rPr>
                        <a:t> </a:t>
                      </a:r>
                      <a:r>
                        <a:rPr lang="en-US" dirty="0" err="1">
                          <a:solidFill>
                            <a:schemeClr val="dk1"/>
                          </a:solidFill>
                          <a:latin typeface="Roboto"/>
                          <a:ea typeface="Roboto"/>
                          <a:cs typeface="Roboto"/>
                          <a:sym typeface="Roboto"/>
                        </a:rPr>
                        <a:t>por</a:t>
                      </a:r>
                      <a:r>
                        <a:rPr lang="en-US" dirty="0">
                          <a:solidFill>
                            <a:schemeClr val="dk1"/>
                          </a:solidFill>
                          <a:latin typeface="Roboto"/>
                          <a:ea typeface="Roboto"/>
                          <a:cs typeface="Roboto"/>
                          <a:sym typeface="Roboto"/>
                        </a:rPr>
                        <a:t> </a:t>
                      </a:r>
                      <a:r>
                        <a:rPr lang="en-US" dirty="0" err="1">
                          <a:solidFill>
                            <a:schemeClr val="dk1"/>
                          </a:solidFill>
                          <a:latin typeface="Roboto"/>
                          <a:ea typeface="Roboto"/>
                          <a:cs typeface="Roboto"/>
                          <a:sym typeface="Roboto"/>
                        </a:rPr>
                        <a:t>consumo</a:t>
                      </a:r>
                      <a:r>
                        <a:rPr lang="en-US" dirty="0">
                          <a:solidFill>
                            <a:schemeClr val="dk1"/>
                          </a:solidFill>
                          <a:latin typeface="Roboto"/>
                          <a:ea typeface="Roboto"/>
                          <a:cs typeface="Roboto"/>
                          <a:sym typeface="Roboto"/>
                        </a:rPr>
                        <a:t> de </a:t>
                      </a:r>
                      <a:r>
                        <a:rPr lang="en-US" dirty="0" err="1">
                          <a:solidFill>
                            <a:schemeClr val="dk1"/>
                          </a:solidFill>
                          <a:latin typeface="Roboto"/>
                          <a:ea typeface="Roboto"/>
                          <a:cs typeface="Roboto"/>
                          <a:sym typeface="Roboto"/>
                        </a:rPr>
                        <a:t>sustancias</a:t>
                      </a:r>
                      <a:r>
                        <a:rPr lang="en-US" dirty="0">
                          <a:solidFill>
                            <a:schemeClr val="dk1"/>
                          </a:solidFill>
                          <a:latin typeface="Roboto"/>
                          <a:ea typeface="Roboto"/>
                          <a:cs typeface="Roboto"/>
                          <a:sym typeface="Roboto"/>
                        </a:rPr>
                        <a:t> (SUD) </a:t>
                      </a:r>
                      <a:r>
                        <a:rPr lang="en-US" dirty="0" err="1">
                          <a:solidFill>
                            <a:schemeClr val="dk1"/>
                          </a:solidFill>
                          <a:latin typeface="Roboto"/>
                          <a:ea typeface="Roboto"/>
                          <a:cs typeface="Roboto"/>
                          <a:sym typeface="Roboto"/>
                        </a:rPr>
                        <a:t>en</a:t>
                      </a:r>
                      <a:r>
                        <a:rPr lang="en-US" dirty="0">
                          <a:solidFill>
                            <a:schemeClr val="dk1"/>
                          </a:solidFill>
                          <a:latin typeface="Roboto"/>
                          <a:ea typeface="Roboto"/>
                          <a:cs typeface="Roboto"/>
                          <a:sym typeface="Roboto"/>
                        </a:rPr>
                        <a:t> </a:t>
                      </a:r>
                      <a:r>
                        <a:rPr lang="en-US" dirty="0" err="1">
                          <a:solidFill>
                            <a:schemeClr val="dk1"/>
                          </a:solidFill>
                          <a:latin typeface="Roboto"/>
                          <a:ea typeface="Roboto"/>
                          <a:cs typeface="Roboto"/>
                          <a:sym typeface="Roboto"/>
                        </a:rPr>
                        <a:t>el</a:t>
                      </a:r>
                      <a:r>
                        <a:rPr lang="en-US" dirty="0">
                          <a:solidFill>
                            <a:schemeClr val="dk1"/>
                          </a:solidFill>
                          <a:latin typeface="Roboto"/>
                          <a:ea typeface="Roboto"/>
                          <a:cs typeface="Roboto"/>
                          <a:sym typeface="Roboto"/>
                        </a:rPr>
                        <a:t> </a:t>
                      </a:r>
                      <a:r>
                        <a:rPr lang="en-US" dirty="0" err="1">
                          <a:solidFill>
                            <a:schemeClr val="dk1"/>
                          </a:solidFill>
                          <a:latin typeface="Roboto"/>
                          <a:ea typeface="Roboto"/>
                          <a:cs typeface="Roboto"/>
                          <a:sym typeface="Roboto"/>
                        </a:rPr>
                        <a:t>cerebro</a:t>
                      </a:r>
                      <a:endParaRPr dirty="0">
                        <a:solidFill>
                          <a:schemeClr val="dk1"/>
                        </a:solidFill>
                        <a:latin typeface="Roboto"/>
                        <a:ea typeface="Roboto"/>
                        <a:cs typeface="Roboto"/>
                        <a:sym typeface="Robo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DB00">
                        <a:alpha val="12549"/>
                      </a:srgbClr>
                    </a:solidFill>
                  </a:tcPr>
                </a:tc>
                <a:extLst>
                  <a:ext uri="{0D108BD9-81ED-4DB2-BD59-A6C34878D82A}">
                    <a16:rowId xmlns:a16="http://schemas.microsoft.com/office/drawing/2014/main" val="10000"/>
                  </a:ext>
                </a:extLst>
              </a:tr>
              <a:tr h="794350">
                <a:tc>
                  <a:txBody>
                    <a:bodyPr/>
                    <a:lstStyle/>
                    <a:p>
                      <a:pPr marL="0" lvl="0" indent="0" algn="ctr" rtl="0">
                        <a:spcBef>
                          <a:spcPts val="0"/>
                        </a:spcBef>
                        <a:spcAft>
                          <a:spcPts val="0"/>
                        </a:spcAft>
                        <a:buNone/>
                      </a:pPr>
                      <a:r>
                        <a:rPr lang="en" sz="1800" b="1">
                          <a:solidFill>
                            <a:schemeClr val="accent1"/>
                          </a:solidFill>
                          <a:latin typeface="Fira Sans Extra Condensed"/>
                          <a:ea typeface="Fira Sans Extra Condensed"/>
                          <a:cs typeface="Fira Sans Extra Condensed"/>
                          <a:sym typeface="Fira Sans Extra Condensed"/>
                        </a:rPr>
                        <a:t>02</a:t>
                      </a:r>
                      <a:endParaRPr sz="1800" b="1">
                        <a:solidFill>
                          <a:schemeClr val="accent1"/>
                        </a:solidFill>
                        <a:latin typeface="Fira Sans Extra Condensed"/>
                        <a:ea typeface="Fira Sans Extra Condensed"/>
                        <a:cs typeface="Fira Sans Extra Condensed"/>
                        <a:sym typeface="Fira Sans Extra Condensed"/>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5A00">
                        <a:alpha val="12549"/>
                      </a:srgbClr>
                    </a:solidFill>
                  </a:tcPr>
                </a:tc>
                <a:tc>
                  <a:txBody>
                    <a:bodyPr/>
                    <a:lstStyle/>
                    <a:p>
                      <a:pPr marL="0" lvl="0" indent="0" algn="ctr" rtl="0">
                        <a:spcBef>
                          <a:spcPts val="0"/>
                        </a:spcBef>
                        <a:spcAft>
                          <a:spcPts val="0"/>
                        </a:spcAft>
                        <a:buNone/>
                      </a:pPr>
                      <a:r>
                        <a:rPr lang="en" sz="1800" b="1" dirty="0">
                          <a:solidFill>
                            <a:schemeClr val="lt1"/>
                          </a:solidFill>
                          <a:latin typeface="Fira Sans Extra Condensed"/>
                          <a:ea typeface="Fira Sans Extra Condensed"/>
                          <a:cs typeface="Fira Sans Extra Condensed"/>
                          <a:sym typeface="Fira Sans Extra Condensed"/>
                        </a:rPr>
                        <a:t>Drogas</a:t>
                      </a:r>
                      <a:endParaRPr sz="1800" b="1" dirty="0">
                        <a:solidFill>
                          <a:schemeClr val="lt1"/>
                        </a:solidFill>
                        <a:latin typeface="Fira Sans Extra Condensed"/>
                        <a:ea typeface="Fira Sans Extra Condensed"/>
                        <a:cs typeface="Fira Sans Extra Condensed"/>
                        <a:sym typeface="Fira Sans Extra Condensed"/>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r>
                        <a:rPr lang="en-US" dirty="0" err="1">
                          <a:solidFill>
                            <a:schemeClr val="dk1"/>
                          </a:solidFill>
                          <a:latin typeface="Roboto"/>
                          <a:ea typeface="Roboto"/>
                          <a:cs typeface="Roboto"/>
                          <a:sym typeface="Roboto"/>
                        </a:rPr>
                        <a:t>Describir</a:t>
                      </a:r>
                      <a:r>
                        <a:rPr lang="en-US" dirty="0">
                          <a:solidFill>
                            <a:schemeClr val="dk1"/>
                          </a:solidFill>
                          <a:latin typeface="Roboto"/>
                          <a:ea typeface="Roboto"/>
                          <a:cs typeface="Roboto"/>
                          <a:sym typeface="Roboto"/>
                        </a:rPr>
                        <a:t> la </a:t>
                      </a:r>
                      <a:r>
                        <a:rPr lang="en-US" dirty="0" err="1">
                          <a:solidFill>
                            <a:schemeClr val="dk1"/>
                          </a:solidFill>
                          <a:latin typeface="Roboto"/>
                          <a:ea typeface="Roboto"/>
                          <a:cs typeface="Roboto"/>
                          <a:sym typeface="Roboto"/>
                        </a:rPr>
                        <a:t>clasificación</a:t>
                      </a:r>
                      <a:r>
                        <a:rPr lang="en-US" dirty="0">
                          <a:solidFill>
                            <a:schemeClr val="dk1"/>
                          </a:solidFill>
                          <a:latin typeface="Roboto"/>
                          <a:ea typeface="Roboto"/>
                          <a:cs typeface="Roboto"/>
                          <a:sym typeface="Roboto"/>
                        </a:rPr>
                        <a:t> de las Drogas y sus </a:t>
                      </a:r>
                      <a:r>
                        <a:rPr lang="en-US" dirty="0" err="1">
                          <a:solidFill>
                            <a:schemeClr val="dk1"/>
                          </a:solidFill>
                          <a:latin typeface="Roboto"/>
                          <a:ea typeface="Roboto"/>
                          <a:cs typeface="Roboto"/>
                          <a:sym typeface="Roboto"/>
                        </a:rPr>
                        <a:t>vías</a:t>
                      </a:r>
                      <a:r>
                        <a:rPr lang="en-US" dirty="0">
                          <a:solidFill>
                            <a:schemeClr val="dk1"/>
                          </a:solidFill>
                          <a:latin typeface="Roboto"/>
                          <a:ea typeface="Roboto"/>
                          <a:cs typeface="Roboto"/>
                          <a:sym typeface="Roboto"/>
                        </a:rPr>
                        <a:t> de </a:t>
                      </a:r>
                      <a:r>
                        <a:rPr lang="en-US" dirty="0" err="1">
                          <a:solidFill>
                            <a:schemeClr val="dk1"/>
                          </a:solidFill>
                          <a:latin typeface="Roboto"/>
                          <a:ea typeface="Roboto"/>
                          <a:cs typeface="Roboto"/>
                          <a:sym typeface="Roboto"/>
                        </a:rPr>
                        <a:t>administración</a:t>
                      </a:r>
                      <a:endParaRPr dirty="0">
                        <a:solidFill>
                          <a:schemeClr val="dk1"/>
                        </a:solidFill>
                        <a:latin typeface="Roboto"/>
                        <a:ea typeface="Roboto"/>
                        <a:cs typeface="Roboto"/>
                        <a:sym typeface="Robo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5A00">
                        <a:alpha val="12549"/>
                      </a:srgbClr>
                    </a:solidFill>
                  </a:tcPr>
                </a:tc>
                <a:extLst>
                  <a:ext uri="{0D108BD9-81ED-4DB2-BD59-A6C34878D82A}">
                    <a16:rowId xmlns:a16="http://schemas.microsoft.com/office/drawing/2014/main" val="10001"/>
                  </a:ext>
                </a:extLst>
              </a:tr>
              <a:tr h="794350">
                <a:tc>
                  <a:txBody>
                    <a:bodyPr/>
                    <a:lstStyle/>
                    <a:p>
                      <a:pPr marL="0" lvl="0" indent="0" algn="ctr" rtl="0">
                        <a:spcBef>
                          <a:spcPts val="0"/>
                        </a:spcBef>
                        <a:spcAft>
                          <a:spcPts val="0"/>
                        </a:spcAft>
                        <a:buNone/>
                      </a:pPr>
                      <a:r>
                        <a:rPr lang="en" sz="1800" b="1">
                          <a:solidFill>
                            <a:schemeClr val="accent6"/>
                          </a:solidFill>
                          <a:latin typeface="Fira Sans Extra Condensed"/>
                          <a:ea typeface="Fira Sans Extra Condensed"/>
                          <a:cs typeface="Fira Sans Extra Condensed"/>
                          <a:sym typeface="Fira Sans Extra Condensed"/>
                        </a:rPr>
                        <a:t>03</a:t>
                      </a:r>
                      <a:endParaRPr sz="1800" b="1">
                        <a:solidFill>
                          <a:schemeClr val="accent6"/>
                        </a:solidFill>
                        <a:latin typeface="Fira Sans Extra Condensed"/>
                        <a:ea typeface="Fira Sans Extra Condensed"/>
                        <a:cs typeface="Fira Sans Extra Condensed"/>
                        <a:sym typeface="Fira Sans Extra Condensed"/>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7ECFE2">
                        <a:alpha val="12549"/>
                      </a:srgbClr>
                    </a:solidFill>
                  </a:tcPr>
                </a:tc>
                <a:tc>
                  <a:txBody>
                    <a:bodyPr/>
                    <a:lstStyle/>
                    <a:p>
                      <a:pPr marL="0" lvl="0" indent="0" algn="ctr" rtl="0">
                        <a:spcBef>
                          <a:spcPts val="0"/>
                        </a:spcBef>
                        <a:spcAft>
                          <a:spcPts val="0"/>
                        </a:spcAft>
                        <a:buNone/>
                      </a:pPr>
                      <a:r>
                        <a:rPr lang="en" sz="1800" b="1" dirty="0" err="1">
                          <a:solidFill>
                            <a:schemeClr val="lt1"/>
                          </a:solidFill>
                          <a:latin typeface="Fira Sans Extra Condensed"/>
                          <a:ea typeface="Fira Sans Extra Condensed"/>
                          <a:cs typeface="Fira Sans Extra Condensed"/>
                          <a:sym typeface="Fira Sans Extra Condensed"/>
                        </a:rPr>
                        <a:t>Retos</a:t>
                      </a:r>
                      <a:endParaRPr sz="1800" b="1" dirty="0">
                        <a:solidFill>
                          <a:schemeClr val="lt1"/>
                        </a:solidFill>
                        <a:latin typeface="Fira Sans Extra Condensed"/>
                        <a:ea typeface="Fira Sans Extra Condensed"/>
                        <a:cs typeface="Fira Sans Extra Condensed"/>
                        <a:sym typeface="Fira Sans Extra Condensed"/>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6"/>
                    </a:solidFill>
                  </a:tcPr>
                </a:tc>
                <a:tc>
                  <a:txBody>
                    <a:bodyPr/>
                    <a:lstStyle/>
                    <a:p>
                      <a:pPr marL="0" lvl="0" indent="0" algn="l" rtl="0">
                        <a:spcBef>
                          <a:spcPts val="0"/>
                        </a:spcBef>
                        <a:spcAft>
                          <a:spcPts val="0"/>
                        </a:spcAft>
                        <a:buNone/>
                      </a:pPr>
                      <a:r>
                        <a:rPr lang="en-US" dirty="0" err="1">
                          <a:solidFill>
                            <a:schemeClr val="dk1"/>
                          </a:solidFill>
                          <a:latin typeface="Roboto"/>
                          <a:ea typeface="Roboto"/>
                          <a:cs typeface="Roboto"/>
                          <a:sym typeface="Roboto"/>
                        </a:rPr>
                        <a:t>Identificar</a:t>
                      </a:r>
                      <a:r>
                        <a:rPr lang="en-US" dirty="0">
                          <a:solidFill>
                            <a:schemeClr val="dk1"/>
                          </a:solidFill>
                          <a:latin typeface="Roboto"/>
                          <a:ea typeface="Roboto"/>
                          <a:cs typeface="Roboto"/>
                          <a:sym typeface="Roboto"/>
                        </a:rPr>
                        <a:t> </a:t>
                      </a:r>
                      <a:r>
                        <a:rPr lang="en-US" dirty="0" err="1">
                          <a:solidFill>
                            <a:schemeClr val="dk1"/>
                          </a:solidFill>
                          <a:latin typeface="Roboto"/>
                          <a:ea typeface="Roboto"/>
                          <a:cs typeface="Roboto"/>
                          <a:sym typeface="Roboto"/>
                        </a:rPr>
                        <a:t>los</a:t>
                      </a:r>
                      <a:r>
                        <a:rPr lang="en-US" dirty="0">
                          <a:solidFill>
                            <a:schemeClr val="dk1"/>
                          </a:solidFill>
                          <a:latin typeface="Roboto"/>
                          <a:ea typeface="Roboto"/>
                          <a:cs typeface="Roboto"/>
                          <a:sym typeface="Roboto"/>
                        </a:rPr>
                        <a:t> </a:t>
                      </a:r>
                      <a:r>
                        <a:rPr lang="en-US" dirty="0" err="1">
                          <a:solidFill>
                            <a:schemeClr val="dk1"/>
                          </a:solidFill>
                          <a:latin typeface="Roboto"/>
                          <a:ea typeface="Roboto"/>
                          <a:cs typeface="Roboto"/>
                          <a:sym typeface="Roboto"/>
                        </a:rPr>
                        <a:t>problemas</a:t>
                      </a:r>
                      <a:r>
                        <a:rPr lang="en-US" dirty="0">
                          <a:solidFill>
                            <a:schemeClr val="dk1"/>
                          </a:solidFill>
                          <a:latin typeface="Roboto"/>
                          <a:ea typeface="Roboto"/>
                          <a:cs typeface="Roboto"/>
                          <a:sym typeface="Roboto"/>
                        </a:rPr>
                        <a:t> </a:t>
                      </a:r>
                      <a:r>
                        <a:rPr lang="en-US" dirty="0" err="1">
                          <a:solidFill>
                            <a:schemeClr val="dk1"/>
                          </a:solidFill>
                          <a:latin typeface="Roboto"/>
                          <a:ea typeface="Roboto"/>
                          <a:cs typeface="Roboto"/>
                          <a:sym typeface="Roboto"/>
                        </a:rPr>
                        <a:t>asociados</a:t>
                      </a:r>
                      <a:r>
                        <a:rPr lang="en-US" dirty="0">
                          <a:solidFill>
                            <a:schemeClr val="dk1"/>
                          </a:solidFill>
                          <a:latin typeface="Roboto"/>
                          <a:ea typeface="Roboto"/>
                          <a:cs typeface="Roboto"/>
                          <a:sym typeface="Roboto"/>
                        </a:rPr>
                        <a:t> al SUD</a:t>
                      </a:r>
                      <a:endParaRPr dirty="0">
                        <a:solidFill>
                          <a:schemeClr val="dk1"/>
                        </a:solidFill>
                        <a:latin typeface="Roboto"/>
                        <a:ea typeface="Roboto"/>
                        <a:cs typeface="Roboto"/>
                        <a:sym typeface="Robo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7ECFE2">
                        <a:alpha val="12549"/>
                      </a:srgbClr>
                    </a:solidFill>
                  </a:tcPr>
                </a:tc>
                <a:extLst>
                  <a:ext uri="{0D108BD9-81ED-4DB2-BD59-A6C34878D82A}">
                    <a16:rowId xmlns:a16="http://schemas.microsoft.com/office/drawing/2014/main" val="10002"/>
                  </a:ext>
                </a:extLst>
              </a:tr>
              <a:tr h="926250">
                <a:tc>
                  <a:txBody>
                    <a:bodyPr/>
                    <a:lstStyle/>
                    <a:p>
                      <a:pPr marL="0" lvl="0" indent="0" algn="ctr" rtl="0">
                        <a:spcBef>
                          <a:spcPts val="0"/>
                        </a:spcBef>
                        <a:spcAft>
                          <a:spcPts val="0"/>
                        </a:spcAft>
                        <a:buNone/>
                      </a:pPr>
                      <a:r>
                        <a:rPr lang="en" sz="1800" b="1" dirty="0">
                          <a:solidFill>
                            <a:schemeClr val="accent5"/>
                          </a:solidFill>
                          <a:latin typeface="Fira Sans Extra Condensed"/>
                          <a:ea typeface="Fira Sans Extra Condensed"/>
                          <a:cs typeface="Fira Sans Extra Condensed"/>
                          <a:sym typeface="Fira Sans Extra Condensed"/>
                        </a:rPr>
                        <a:t>04</a:t>
                      </a:r>
                      <a:endParaRPr sz="1800" b="1" dirty="0">
                        <a:solidFill>
                          <a:schemeClr val="accent5"/>
                        </a:solidFill>
                        <a:latin typeface="Fira Sans Extra Condensed"/>
                        <a:ea typeface="Fira Sans Extra Condensed"/>
                        <a:cs typeface="Fira Sans Extra Condensed"/>
                        <a:sym typeface="Fira Sans Extra Condensed"/>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lgn="ctr">
                      <a:solidFill>
                        <a:srgbClr val="9E9E9E">
                          <a:alpha val="0"/>
                        </a:srgb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sz="1800" b="1" dirty="0" err="1">
                          <a:solidFill>
                            <a:schemeClr val="lt1"/>
                          </a:solidFill>
                          <a:latin typeface="Fira Sans Extra Condensed"/>
                          <a:ea typeface="Fira Sans Extra Condensed"/>
                          <a:cs typeface="Fira Sans Extra Condensed"/>
                          <a:sym typeface="Fira Sans Extra Condensed"/>
                        </a:rPr>
                        <a:t>Prevención</a:t>
                      </a:r>
                      <a:endParaRPr sz="1800" b="1" dirty="0">
                        <a:solidFill>
                          <a:schemeClr val="lt1"/>
                        </a:solidFill>
                        <a:latin typeface="Fira Sans Extra Condensed"/>
                        <a:ea typeface="Fira Sans Extra Condensed"/>
                        <a:cs typeface="Fira Sans Extra Condensed"/>
                        <a:sym typeface="Fira Sans Extra Condensed"/>
                      </a:endParaRPr>
                    </a:p>
                  </a:txBody>
                  <a:tcPr marL="91425" marR="91425" marT="91425" marB="91425" anchor="ctr">
                    <a:lnL w="9525" cap="flat" cmpd="sng" algn="ctr">
                      <a:solidFill>
                        <a:srgbClr val="9E9E9E">
                          <a:alpha val="0"/>
                        </a:srgbClr>
                      </a:solidFill>
                      <a:prstDash val="solid"/>
                      <a:round/>
                      <a:headEnd type="none" w="sm" len="sm"/>
                      <a:tailEnd type="none" w="sm" len="sm"/>
                    </a:lnL>
                    <a:lnR w="9525" cap="flat" cmpd="sng" algn="ctr">
                      <a:solidFill>
                        <a:srgbClr val="9E9E9E">
                          <a:alpha val="0"/>
                        </a:srgb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5"/>
                    </a:solidFill>
                  </a:tcPr>
                </a:tc>
                <a:tc>
                  <a:txBody>
                    <a:bodyPr/>
                    <a:lstStyle/>
                    <a:p>
                      <a:pPr marL="0" lvl="0" indent="0" algn="l" rtl="0">
                        <a:spcBef>
                          <a:spcPts val="0"/>
                        </a:spcBef>
                        <a:spcAft>
                          <a:spcPts val="0"/>
                        </a:spcAft>
                        <a:buNone/>
                      </a:pPr>
                      <a:r>
                        <a:rPr lang="en-US" dirty="0" err="1">
                          <a:solidFill>
                            <a:schemeClr val="dk1"/>
                          </a:solidFill>
                          <a:latin typeface="Roboto"/>
                          <a:ea typeface="Roboto"/>
                          <a:cs typeface="Roboto"/>
                          <a:sym typeface="Roboto"/>
                        </a:rPr>
                        <a:t>Estrategias</a:t>
                      </a:r>
                      <a:r>
                        <a:rPr lang="en-US" dirty="0">
                          <a:solidFill>
                            <a:schemeClr val="dk1"/>
                          </a:solidFill>
                          <a:latin typeface="Roboto"/>
                          <a:ea typeface="Roboto"/>
                          <a:cs typeface="Roboto"/>
                          <a:sym typeface="Roboto"/>
                        </a:rPr>
                        <a:t> </a:t>
                      </a:r>
                      <a:r>
                        <a:rPr lang="en-US" dirty="0" err="1">
                          <a:solidFill>
                            <a:schemeClr val="dk1"/>
                          </a:solidFill>
                          <a:latin typeface="Roboto"/>
                          <a:ea typeface="Roboto"/>
                          <a:cs typeface="Roboto"/>
                          <a:sym typeface="Roboto"/>
                        </a:rPr>
                        <a:t>basadas</a:t>
                      </a:r>
                      <a:r>
                        <a:rPr lang="en-US" dirty="0">
                          <a:solidFill>
                            <a:schemeClr val="dk1"/>
                          </a:solidFill>
                          <a:latin typeface="Roboto"/>
                          <a:ea typeface="Roboto"/>
                          <a:cs typeface="Roboto"/>
                          <a:sym typeface="Roboto"/>
                        </a:rPr>
                        <a:t> </a:t>
                      </a:r>
                      <a:r>
                        <a:rPr lang="en-US" dirty="0" err="1">
                          <a:solidFill>
                            <a:schemeClr val="dk1"/>
                          </a:solidFill>
                          <a:latin typeface="Roboto"/>
                          <a:ea typeface="Roboto"/>
                          <a:cs typeface="Roboto"/>
                          <a:sym typeface="Roboto"/>
                        </a:rPr>
                        <a:t>en</a:t>
                      </a:r>
                      <a:r>
                        <a:rPr lang="en-US" dirty="0">
                          <a:solidFill>
                            <a:schemeClr val="dk1"/>
                          </a:solidFill>
                          <a:latin typeface="Roboto"/>
                          <a:ea typeface="Roboto"/>
                          <a:cs typeface="Roboto"/>
                          <a:sym typeface="Roboto"/>
                        </a:rPr>
                        <a:t> la </a:t>
                      </a:r>
                      <a:r>
                        <a:rPr lang="en-US" dirty="0" err="1">
                          <a:solidFill>
                            <a:schemeClr val="dk1"/>
                          </a:solidFill>
                          <a:latin typeface="Roboto"/>
                          <a:ea typeface="Roboto"/>
                          <a:cs typeface="Roboto"/>
                          <a:sym typeface="Roboto"/>
                        </a:rPr>
                        <a:t>investigación</a:t>
                      </a:r>
                      <a:endParaRPr dirty="0">
                        <a:solidFill>
                          <a:schemeClr val="dk1"/>
                        </a:solidFill>
                        <a:latin typeface="Roboto"/>
                        <a:ea typeface="Roboto"/>
                        <a:cs typeface="Roboto"/>
                        <a:sym typeface="Roboto"/>
                      </a:endParaRPr>
                    </a:p>
                  </a:txBody>
                  <a:tcPr marL="91425" marR="91425" marT="91425" marB="91425" anchor="ctr">
                    <a:lnL w="9525" cap="flat" cmpd="sng" algn="ctr">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C9DAF8"/>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31"/>
          <p:cNvPicPr preferRelativeResize="0"/>
          <p:nvPr/>
        </p:nvPicPr>
        <p:blipFill>
          <a:blip r:embed="rId3">
            <a:alphaModFix amt="38000"/>
          </a:blip>
          <a:stretch>
            <a:fillRect/>
          </a:stretch>
        </p:blipFill>
        <p:spPr>
          <a:xfrm>
            <a:off x="311700" y="60118"/>
            <a:ext cx="8520601" cy="5023258"/>
          </a:xfrm>
          <a:prstGeom prst="rect">
            <a:avLst/>
          </a:prstGeom>
          <a:noFill/>
          <a:ln>
            <a:noFill/>
          </a:ln>
        </p:spPr>
      </p:pic>
      <p:sp>
        <p:nvSpPr>
          <p:cNvPr id="224" name="Google Shape;224;p3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US" sz="3600" b="1" dirty="0">
                <a:solidFill>
                  <a:schemeClr val="tx1"/>
                </a:solidFill>
                <a:latin typeface="Fira Sans Extra Condensed"/>
                <a:ea typeface="Fira Sans Extra Condensed"/>
                <a:cs typeface="Fira Sans Extra Condensed"/>
                <a:sym typeface="Fira Sans Extra Condensed"/>
              </a:rPr>
              <a:t>SUD y </a:t>
            </a:r>
            <a:r>
              <a:rPr lang="en-US" sz="3600" b="1" dirty="0" err="1">
                <a:solidFill>
                  <a:schemeClr val="tx1"/>
                </a:solidFill>
                <a:latin typeface="Fira Sans Extra Condensed"/>
                <a:ea typeface="Fira Sans Extra Condensed"/>
                <a:cs typeface="Fira Sans Extra Condensed"/>
                <a:sym typeface="Fira Sans Extra Condensed"/>
              </a:rPr>
              <a:t>el</a:t>
            </a:r>
            <a:r>
              <a:rPr lang="en-US" sz="3600" b="1" dirty="0">
                <a:solidFill>
                  <a:schemeClr val="tx1"/>
                </a:solidFill>
                <a:latin typeface="Fira Sans Extra Condensed"/>
                <a:ea typeface="Fira Sans Extra Condensed"/>
                <a:cs typeface="Fira Sans Extra Condensed"/>
                <a:sym typeface="Fira Sans Extra Condensed"/>
              </a:rPr>
              <a:t> </a:t>
            </a:r>
            <a:r>
              <a:rPr lang="en-US" sz="3600" b="1" dirty="0" err="1">
                <a:solidFill>
                  <a:schemeClr val="tx1"/>
                </a:solidFill>
                <a:latin typeface="Fira Sans Extra Condensed"/>
                <a:ea typeface="Fira Sans Extra Condensed"/>
                <a:cs typeface="Fira Sans Extra Condensed"/>
                <a:sym typeface="Fira Sans Extra Condensed"/>
              </a:rPr>
              <a:t>Cerebro</a:t>
            </a:r>
            <a:endParaRPr lang="en-US" sz="3600" b="1" dirty="0">
              <a:solidFill>
                <a:schemeClr val="tx1"/>
              </a:solidFill>
              <a:latin typeface="Fira Sans Extra Condensed"/>
              <a:ea typeface="Fira Sans Extra Condensed"/>
              <a:cs typeface="Fira Sans Extra Condensed"/>
              <a:sym typeface="Fira Sans Extra Condense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2"/>
          <p:cNvSpPr txBox="1">
            <a:spLocks noGrp="1"/>
          </p:cNvSpPr>
          <p:nvPr>
            <p:ph type="title"/>
          </p:nvPr>
        </p:nvSpPr>
        <p:spPr>
          <a:xfrm>
            <a:off x="457200" y="411475"/>
            <a:ext cx="8229600" cy="371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000" dirty="0" err="1"/>
              <a:t>Trastorno</a:t>
            </a:r>
            <a:r>
              <a:rPr lang="en-US" sz="3000" dirty="0"/>
              <a:t> </a:t>
            </a:r>
            <a:r>
              <a:rPr lang="en-US" sz="3000" dirty="0" err="1"/>
              <a:t>por</a:t>
            </a:r>
            <a:r>
              <a:rPr lang="en-US" sz="3000" dirty="0"/>
              <a:t> </a:t>
            </a:r>
            <a:r>
              <a:rPr lang="en-US" sz="3000" dirty="0" err="1"/>
              <a:t>Consumo</a:t>
            </a:r>
            <a:r>
              <a:rPr lang="en-US" sz="3000" dirty="0"/>
              <a:t> de </a:t>
            </a:r>
            <a:r>
              <a:rPr lang="en-US" sz="3000" dirty="0" err="1"/>
              <a:t>Sustancias</a:t>
            </a:r>
            <a:endParaRPr sz="3000" dirty="0"/>
          </a:p>
        </p:txBody>
      </p:sp>
      <p:sp>
        <p:nvSpPr>
          <p:cNvPr id="230" name="Google Shape;230;p32"/>
          <p:cNvSpPr txBox="1">
            <a:spLocks noGrp="1"/>
          </p:cNvSpPr>
          <p:nvPr>
            <p:ph type="body" idx="1"/>
          </p:nvPr>
        </p:nvSpPr>
        <p:spPr>
          <a:xfrm>
            <a:off x="457200" y="1019550"/>
            <a:ext cx="8229600" cy="1552200"/>
          </a:xfrm>
          <a:prstGeom prst="rect">
            <a:avLst/>
          </a:prstGeom>
        </p:spPr>
        <p:txBody>
          <a:bodyPr spcFirstLastPara="1" wrap="square" lIns="91425" tIns="91425" rIns="91425" bIns="91425" anchor="t" anchorCtr="0">
            <a:normAutofit fontScale="92500"/>
          </a:bodyPr>
          <a:lstStyle/>
          <a:p>
            <a:pPr marL="0" lvl="0" indent="0" algn="l" rtl="0">
              <a:spcBef>
                <a:spcPts val="600"/>
              </a:spcBef>
              <a:spcAft>
                <a:spcPts val="0"/>
              </a:spcAft>
              <a:buClr>
                <a:schemeClr val="dk1"/>
              </a:buClr>
              <a:buSzPts val="3000"/>
              <a:buFont typeface="Arial"/>
              <a:buNone/>
            </a:pPr>
            <a:r>
              <a:rPr lang="en-US" sz="1800" b="1" dirty="0" err="1"/>
              <a:t>Enfermedad</a:t>
            </a:r>
            <a:r>
              <a:rPr lang="en-US" sz="1800" b="1" dirty="0"/>
              <a:t> </a:t>
            </a:r>
            <a:r>
              <a:rPr lang="en-US" sz="1800" b="1" dirty="0" err="1"/>
              <a:t>crónica</a:t>
            </a:r>
            <a:r>
              <a:rPr lang="en-US" sz="1800" b="1" dirty="0"/>
              <a:t> </a:t>
            </a:r>
            <a:r>
              <a:rPr lang="en-US" sz="1800" b="1" dirty="0" err="1"/>
              <a:t>caracterizada</a:t>
            </a:r>
            <a:r>
              <a:rPr lang="en-US" sz="1800" b="1" dirty="0"/>
              <a:t> </a:t>
            </a:r>
            <a:r>
              <a:rPr lang="en-US" sz="1800" b="1" dirty="0" err="1"/>
              <a:t>por</a:t>
            </a:r>
            <a:r>
              <a:rPr lang="en-US" sz="1800" b="1" dirty="0"/>
              <a:t> la </a:t>
            </a:r>
            <a:r>
              <a:rPr lang="en-US" sz="1800" b="1" dirty="0" err="1"/>
              <a:t>búsqueda</a:t>
            </a:r>
            <a:r>
              <a:rPr lang="en-US" sz="1800" b="1" dirty="0"/>
              <a:t> y </a:t>
            </a:r>
            <a:r>
              <a:rPr lang="en-US" sz="1800" b="1" dirty="0" err="1"/>
              <a:t>el</a:t>
            </a:r>
            <a:r>
              <a:rPr lang="en-US" sz="1800" b="1" dirty="0"/>
              <a:t> </a:t>
            </a:r>
            <a:r>
              <a:rPr lang="en-US" sz="1800" b="1" dirty="0" err="1"/>
              <a:t>consumo</a:t>
            </a:r>
            <a:r>
              <a:rPr lang="en-US" sz="1800" b="1" dirty="0"/>
              <a:t> de </a:t>
            </a:r>
            <a:r>
              <a:rPr lang="en-US" sz="1800" b="1" dirty="0" err="1"/>
              <a:t>drogas</a:t>
            </a:r>
            <a:r>
              <a:rPr lang="en-US" sz="1800" b="1" dirty="0"/>
              <a:t> de forma </a:t>
            </a:r>
            <a:r>
              <a:rPr lang="en-US" sz="1800" b="1" dirty="0" err="1"/>
              <a:t>compulsiva</a:t>
            </a:r>
            <a:r>
              <a:rPr lang="en-US" sz="1800" b="1" dirty="0"/>
              <a:t> o </a:t>
            </a:r>
            <a:r>
              <a:rPr lang="en-US" sz="1800" b="1" dirty="0" err="1"/>
              <a:t>difícil</a:t>
            </a:r>
            <a:r>
              <a:rPr lang="en-US" sz="1800" b="1" dirty="0"/>
              <a:t> de </a:t>
            </a:r>
            <a:r>
              <a:rPr lang="en-US" sz="1800" b="1" dirty="0" err="1"/>
              <a:t>controlar</a:t>
            </a:r>
            <a:r>
              <a:rPr lang="en-US" sz="1800" b="1" dirty="0"/>
              <a:t>, a </a:t>
            </a:r>
            <a:r>
              <a:rPr lang="en-US" sz="1800" b="1" dirty="0" err="1"/>
              <a:t>pesar</a:t>
            </a:r>
            <a:r>
              <a:rPr lang="en-US" sz="1800" b="1" dirty="0"/>
              <a:t> de las </a:t>
            </a:r>
            <a:r>
              <a:rPr lang="en-US" sz="1800" b="1" dirty="0" err="1"/>
              <a:t>consecuencias</a:t>
            </a:r>
            <a:r>
              <a:rPr lang="en-US" sz="1800" b="1" dirty="0"/>
              <a:t> </a:t>
            </a:r>
            <a:r>
              <a:rPr lang="en-US" sz="1800" b="1" dirty="0" err="1"/>
              <a:t>negativas</a:t>
            </a:r>
            <a:r>
              <a:rPr lang="en-US" sz="1800" b="1" dirty="0"/>
              <a:t>.</a:t>
            </a:r>
          </a:p>
          <a:p>
            <a:pPr marL="742950" lvl="1" indent="-285750">
              <a:spcBef>
                <a:spcPts val="600"/>
              </a:spcBef>
              <a:buSzPct val="100000"/>
            </a:pPr>
            <a:r>
              <a:rPr lang="en-US" sz="1800" b="1" dirty="0">
                <a:latin typeface="Roboto Medium"/>
                <a:ea typeface="Roboto Medium"/>
                <a:cs typeface="Roboto Medium"/>
                <a:sym typeface="Roboto Medium"/>
              </a:rPr>
              <a:t>Un </a:t>
            </a:r>
            <a:r>
              <a:rPr lang="en-US" sz="1800" b="1" dirty="0" err="1">
                <a:latin typeface="Roboto Medium"/>
                <a:ea typeface="Roboto Medium"/>
                <a:cs typeface="Roboto Medium"/>
                <a:sym typeface="Roboto Medium"/>
              </a:rPr>
              <a:t>trastorno</a:t>
            </a:r>
            <a:r>
              <a:rPr lang="en-US" sz="1800" b="1" dirty="0">
                <a:latin typeface="Roboto Medium"/>
                <a:ea typeface="Roboto Medium"/>
                <a:cs typeface="Roboto Medium"/>
                <a:sym typeface="Roboto Medium"/>
              </a:rPr>
              <a:t> del </a:t>
            </a:r>
            <a:r>
              <a:rPr lang="en-US" sz="1800" b="1" dirty="0" err="1">
                <a:latin typeface="Roboto Medium"/>
                <a:ea typeface="Roboto Medium"/>
                <a:cs typeface="Roboto Medium"/>
                <a:sym typeface="Roboto Medium"/>
              </a:rPr>
              <a:t>cerebro</a:t>
            </a:r>
            <a:endParaRPr lang="en-US" sz="1800" b="1" dirty="0">
              <a:latin typeface="Roboto Medium"/>
              <a:ea typeface="Roboto Medium"/>
              <a:cs typeface="Roboto Medium"/>
              <a:sym typeface="Roboto Medium"/>
            </a:endParaRPr>
          </a:p>
          <a:p>
            <a:pPr marL="742950" lvl="1" indent="-285750">
              <a:spcBef>
                <a:spcPts val="600"/>
              </a:spcBef>
              <a:buSzPct val="100000"/>
            </a:pPr>
            <a:r>
              <a:rPr lang="en-US" sz="1800" b="1" dirty="0">
                <a:latin typeface="Roboto Medium"/>
                <a:cs typeface="Roboto Medium"/>
                <a:sym typeface="Roboto Medium"/>
              </a:rPr>
              <a:t>SUD </a:t>
            </a:r>
            <a:r>
              <a:rPr lang="en-US" sz="1800" b="1" dirty="0" err="1">
                <a:latin typeface="Roboto Medium"/>
                <a:cs typeface="Roboto Medium"/>
                <a:sym typeface="Roboto Medium"/>
              </a:rPr>
              <a:t>por</a:t>
            </a:r>
            <a:r>
              <a:rPr lang="en-US" sz="1800" b="1" dirty="0">
                <a:latin typeface="Roboto Medium"/>
                <a:cs typeface="Roboto Medium"/>
                <a:sym typeface="Roboto Medium"/>
              </a:rPr>
              <a:t> sus </a:t>
            </a:r>
            <a:r>
              <a:rPr lang="en-US" sz="1800" b="1" dirty="0" err="1">
                <a:latin typeface="Roboto Medium"/>
                <a:cs typeface="Roboto Medium"/>
                <a:sym typeface="Roboto Medium"/>
              </a:rPr>
              <a:t>siglas</a:t>
            </a:r>
            <a:r>
              <a:rPr lang="en-US" sz="1800" b="1" dirty="0">
                <a:latin typeface="Roboto Medium"/>
                <a:cs typeface="Roboto Medium"/>
                <a:sym typeface="Roboto Medium"/>
              </a:rPr>
              <a:t> </a:t>
            </a:r>
            <a:r>
              <a:rPr lang="en-US" sz="1800" b="1" dirty="0" err="1">
                <a:latin typeface="Roboto Medium"/>
                <a:cs typeface="Roboto Medium"/>
                <a:sym typeface="Roboto Medium"/>
              </a:rPr>
              <a:t>en</a:t>
            </a:r>
            <a:r>
              <a:rPr lang="en-US" sz="1800" b="1" dirty="0">
                <a:latin typeface="Roboto Medium"/>
                <a:cs typeface="Roboto Medium"/>
                <a:sym typeface="Roboto Medium"/>
              </a:rPr>
              <a:t> </a:t>
            </a:r>
            <a:r>
              <a:rPr lang="en-US" sz="1800" b="1" dirty="0" err="1">
                <a:latin typeface="Roboto Medium"/>
                <a:cs typeface="Roboto Medium"/>
                <a:sym typeface="Roboto Medium"/>
              </a:rPr>
              <a:t>inglés</a:t>
            </a:r>
            <a:endParaRPr sz="200" dirty="0"/>
          </a:p>
        </p:txBody>
      </p:sp>
      <p:pic>
        <p:nvPicPr>
          <p:cNvPr id="232" name="Google Shape;232;p32"/>
          <p:cNvPicPr preferRelativeResize="0"/>
          <p:nvPr/>
        </p:nvPicPr>
        <p:blipFill>
          <a:blip r:embed="rId3">
            <a:alphaModFix/>
          </a:blip>
          <a:stretch>
            <a:fillRect/>
          </a:stretch>
        </p:blipFill>
        <p:spPr>
          <a:xfrm>
            <a:off x="1156447" y="2743113"/>
            <a:ext cx="3217800" cy="2178975"/>
          </a:xfrm>
          <a:prstGeom prst="rect">
            <a:avLst/>
          </a:prstGeom>
          <a:noFill/>
          <a:ln>
            <a:noFill/>
          </a:ln>
        </p:spPr>
      </p:pic>
      <p:pic>
        <p:nvPicPr>
          <p:cNvPr id="1030" name="Picture 6" descr="Reconocer la adicción como enfermedad es el primer paso para acabar con el  estigma social">
            <a:extLst>
              <a:ext uri="{FF2B5EF4-FFF2-40B4-BE49-F238E27FC236}">
                <a16:creationId xmlns:a16="http://schemas.microsoft.com/office/drawing/2014/main" id="{5FB0634F-6EF2-9D6F-8646-2E52A867B0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3494" y="2545135"/>
            <a:ext cx="3109847" cy="23769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780701-1B00-0F2D-0590-AAD760CFBE55}"/>
              </a:ext>
            </a:extLst>
          </p:cNvPr>
          <p:cNvSpPr txBox="1"/>
          <p:nvPr/>
        </p:nvSpPr>
        <p:spPr>
          <a:xfrm>
            <a:off x="590076" y="1903385"/>
            <a:ext cx="4345818" cy="1600438"/>
          </a:xfrm>
          <a:prstGeom prst="rect">
            <a:avLst/>
          </a:prstGeom>
          <a:noFill/>
        </p:spPr>
        <p:txBody>
          <a:bodyPr wrap="square" rtlCol="0">
            <a:spAutoFit/>
          </a:bodyPr>
          <a:lstStyle/>
          <a:p>
            <a:pPr marL="285750" indent="-285750" algn="just">
              <a:buFont typeface="Arial" panose="020B0604020202020204" pitchFamily="34" charset="0"/>
              <a:buChar char="•"/>
            </a:pPr>
            <a:r>
              <a:rPr lang="en-US" dirty="0"/>
              <a:t>¿</a:t>
            </a:r>
            <a:r>
              <a:rPr lang="en-US" dirty="0" err="1"/>
              <a:t>Qué</a:t>
            </a:r>
            <a:r>
              <a:rPr lang="en-US" dirty="0"/>
              <a:t> es </a:t>
            </a:r>
            <a:r>
              <a:rPr lang="en-US" dirty="0" err="1"/>
              <a:t>una</a:t>
            </a:r>
            <a:r>
              <a:rPr lang="en-US" dirty="0"/>
              <a:t> </a:t>
            </a:r>
            <a:r>
              <a:rPr lang="en-US" dirty="0" err="1"/>
              <a:t>enfermedad</a:t>
            </a:r>
            <a:r>
              <a:rPr lang="en-US" dirty="0"/>
              <a:t>?</a:t>
            </a:r>
          </a:p>
          <a:p>
            <a:pPr algn="just"/>
            <a:endParaRPr lang="en-US" dirty="0"/>
          </a:p>
          <a:p>
            <a:pPr marL="285750" lvl="8" indent="-285750" algn="just">
              <a:buFont typeface="Arial" panose="020B0604020202020204" pitchFamily="34" charset="0"/>
              <a:buChar char="•"/>
            </a:pPr>
            <a:r>
              <a:rPr lang="en-US" dirty="0" err="1"/>
              <a:t>Trastorno</a:t>
            </a:r>
            <a:r>
              <a:rPr lang="en-US" dirty="0"/>
              <a:t> de </a:t>
            </a:r>
            <a:r>
              <a:rPr lang="en-US" dirty="0" err="1"/>
              <a:t>una</a:t>
            </a:r>
            <a:r>
              <a:rPr lang="en-US" dirty="0"/>
              <a:t> </a:t>
            </a:r>
            <a:r>
              <a:rPr lang="en-US" dirty="0" err="1"/>
              <a:t>estructura</a:t>
            </a:r>
            <a:r>
              <a:rPr lang="en-US" dirty="0"/>
              <a:t> o </a:t>
            </a:r>
            <a:r>
              <a:rPr lang="en-US" dirty="0" err="1"/>
              <a:t>función</a:t>
            </a:r>
            <a:r>
              <a:rPr lang="en-US" dirty="0"/>
              <a:t> </a:t>
            </a:r>
            <a:r>
              <a:rPr lang="en-US" dirty="0" err="1"/>
              <a:t>en</a:t>
            </a:r>
            <a:r>
              <a:rPr lang="en-US" dirty="0"/>
              <a:t> un ser </a:t>
            </a:r>
            <a:r>
              <a:rPr lang="en-US" dirty="0" err="1"/>
              <a:t>humano</a:t>
            </a:r>
            <a:r>
              <a:rPr lang="en-US" dirty="0"/>
              <a:t>, animal o planta, </a:t>
            </a:r>
            <a:r>
              <a:rPr lang="en-US" dirty="0" err="1"/>
              <a:t>especialmente</a:t>
            </a:r>
            <a:r>
              <a:rPr lang="en-US" dirty="0"/>
              <a:t> </a:t>
            </a:r>
            <a:r>
              <a:rPr lang="en-US" dirty="0" err="1"/>
              <a:t>el</a:t>
            </a:r>
            <a:r>
              <a:rPr lang="en-US" dirty="0"/>
              <a:t> que produce </a:t>
            </a:r>
            <a:r>
              <a:rPr lang="en-US" dirty="0" err="1"/>
              <a:t>signos</a:t>
            </a:r>
            <a:r>
              <a:rPr lang="en-US" dirty="0"/>
              <a:t> o </a:t>
            </a:r>
            <a:r>
              <a:rPr lang="en-US" dirty="0" err="1"/>
              <a:t>síntomas</a:t>
            </a:r>
            <a:r>
              <a:rPr lang="en-US" dirty="0"/>
              <a:t> </a:t>
            </a:r>
            <a:r>
              <a:rPr lang="en-US" dirty="0" err="1"/>
              <a:t>específicos</a:t>
            </a:r>
            <a:r>
              <a:rPr lang="en-US" dirty="0"/>
              <a:t> o </a:t>
            </a:r>
            <a:r>
              <a:rPr lang="en-US" dirty="0" err="1"/>
              <a:t>afecta</a:t>
            </a:r>
            <a:r>
              <a:rPr lang="en-US" dirty="0"/>
              <a:t> a un </a:t>
            </a:r>
            <a:r>
              <a:rPr lang="en-US" dirty="0" err="1"/>
              <a:t>lugar</a:t>
            </a:r>
            <a:r>
              <a:rPr lang="en-US" dirty="0"/>
              <a:t> </a:t>
            </a:r>
            <a:r>
              <a:rPr lang="en-US" dirty="0" err="1"/>
              <a:t>concreto</a:t>
            </a:r>
            <a:r>
              <a:rPr lang="en-US" dirty="0"/>
              <a:t> y no es </a:t>
            </a:r>
            <a:r>
              <a:rPr lang="en-US" dirty="0" err="1"/>
              <a:t>simplemente</a:t>
            </a:r>
            <a:r>
              <a:rPr lang="en-US" dirty="0"/>
              <a:t> </a:t>
            </a:r>
            <a:r>
              <a:rPr lang="en-US" dirty="0" err="1"/>
              <a:t>el</a:t>
            </a:r>
            <a:r>
              <a:rPr lang="en-US" dirty="0"/>
              <a:t> </a:t>
            </a:r>
            <a:r>
              <a:rPr lang="en-US" dirty="0" err="1"/>
              <a:t>resultado</a:t>
            </a:r>
            <a:r>
              <a:rPr lang="en-US" dirty="0"/>
              <a:t> </a:t>
            </a:r>
            <a:r>
              <a:rPr lang="en-US" dirty="0" err="1"/>
              <a:t>directo</a:t>
            </a:r>
            <a:r>
              <a:rPr lang="en-US" dirty="0"/>
              <a:t> de </a:t>
            </a:r>
            <a:r>
              <a:rPr lang="en-US" dirty="0" err="1"/>
              <a:t>una</a:t>
            </a:r>
            <a:r>
              <a:rPr lang="en-US" dirty="0"/>
              <a:t> </a:t>
            </a:r>
            <a:r>
              <a:rPr lang="en-US" dirty="0" err="1"/>
              <a:t>lesión</a:t>
            </a:r>
            <a:r>
              <a:rPr lang="en-US" dirty="0"/>
              <a:t> </a:t>
            </a:r>
            <a:r>
              <a:rPr lang="en-US" dirty="0" err="1"/>
              <a:t>física</a:t>
            </a:r>
            <a:r>
              <a:rPr lang="en-US" dirty="0"/>
              <a:t>.</a:t>
            </a:r>
          </a:p>
        </p:txBody>
      </p:sp>
      <p:sp>
        <p:nvSpPr>
          <p:cNvPr id="2" name="Rectangle 1">
            <a:extLst>
              <a:ext uri="{FF2B5EF4-FFF2-40B4-BE49-F238E27FC236}">
                <a16:creationId xmlns:a16="http://schemas.microsoft.com/office/drawing/2014/main" id="{61CA4CEA-B6F0-176B-FDB5-F0AD1C438EAD}"/>
              </a:ext>
            </a:extLst>
          </p:cNvPr>
          <p:cNvSpPr/>
          <p:nvPr/>
        </p:nvSpPr>
        <p:spPr>
          <a:xfrm>
            <a:off x="866320" y="304835"/>
            <a:ext cx="3209728" cy="1287626"/>
          </a:xfrm>
          <a:prstGeom prst="rect">
            <a:avLst/>
          </a:prstGeom>
          <a:solidFill>
            <a:srgbClr val="B80F00"/>
          </a:solidFill>
          <a:ln>
            <a:solidFill>
              <a:srgbClr val="C00000"/>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bg1"/>
                </a:solidFill>
              </a:rPr>
              <a:t>¿Es </a:t>
            </a:r>
            <a:r>
              <a:rPr lang="en-US" sz="2600" b="1" dirty="0" err="1">
                <a:solidFill>
                  <a:schemeClr val="bg1"/>
                </a:solidFill>
              </a:rPr>
              <a:t>el</a:t>
            </a:r>
            <a:r>
              <a:rPr lang="en-US" sz="2600" b="1" dirty="0">
                <a:solidFill>
                  <a:schemeClr val="bg1"/>
                </a:solidFill>
              </a:rPr>
              <a:t> SUD un </a:t>
            </a:r>
            <a:r>
              <a:rPr lang="en-US" sz="2600" b="1" dirty="0" err="1">
                <a:solidFill>
                  <a:schemeClr val="bg1"/>
                </a:solidFill>
              </a:rPr>
              <a:t>trastorno</a:t>
            </a:r>
            <a:r>
              <a:rPr lang="en-US" sz="2600" b="1" dirty="0">
                <a:solidFill>
                  <a:schemeClr val="bg1"/>
                </a:solidFill>
              </a:rPr>
              <a:t>?</a:t>
            </a:r>
          </a:p>
        </p:txBody>
      </p:sp>
      <p:pic>
        <p:nvPicPr>
          <p:cNvPr id="2054" name="Picture 6" descr="Enfermedades cerebro-vasculares desplazadas hacia edades más tempranas. |  Clínica Internacional Hospital Hermanos Ameijeiras">
            <a:extLst>
              <a:ext uri="{FF2B5EF4-FFF2-40B4-BE49-F238E27FC236}">
                <a16:creationId xmlns:a16="http://schemas.microsoft.com/office/drawing/2014/main" id="{6049FF40-0F9E-F888-1955-FEC99B7CD4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6164" y="2703604"/>
            <a:ext cx="38100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alud – Word cloud – WordItOut">
            <a:extLst>
              <a:ext uri="{FF2B5EF4-FFF2-40B4-BE49-F238E27FC236}">
                <a16:creationId xmlns:a16="http://schemas.microsoft.com/office/drawing/2014/main" id="{B0656F3F-7D60-6660-E4D6-EFD100DBF8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678" t="29074" r="31633" b="25926"/>
          <a:stretch/>
        </p:blipFill>
        <p:spPr bwMode="auto">
          <a:xfrm>
            <a:off x="5982370" y="665270"/>
            <a:ext cx="2571554" cy="1854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940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4"/>
          <p:cNvSpPr txBox="1">
            <a:spLocks noGrp="1"/>
          </p:cNvSpPr>
          <p:nvPr>
            <p:ph type="title"/>
          </p:nvPr>
        </p:nvSpPr>
        <p:spPr>
          <a:xfrm>
            <a:off x="283250" y="193760"/>
            <a:ext cx="8381400" cy="790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000" dirty="0" err="1"/>
              <a:t>Mecanismos</a:t>
            </a:r>
            <a:r>
              <a:rPr lang="en-US" sz="3000" dirty="0"/>
              <a:t> del SUD </a:t>
            </a:r>
            <a:r>
              <a:rPr lang="en-US" sz="3000" dirty="0" err="1"/>
              <a:t>en</a:t>
            </a:r>
            <a:r>
              <a:rPr lang="en-US" sz="3000" dirty="0"/>
              <a:t> </a:t>
            </a:r>
            <a:r>
              <a:rPr lang="en-US" sz="3000" dirty="0" err="1"/>
              <a:t>el</a:t>
            </a:r>
            <a:r>
              <a:rPr lang="en-US" sz="3000" dirty="0"/>
              <a:t> </a:t>
            </a:r>
            <a:r>
              <a:rPr lang="en-US" sz="3000" dirty="0" err="1"/>
              <a:t>cerebro</a:t>
            </a:r>
            <a:endParaRPr sz="3000" dirty="0"/>
          </a:p>
        </p:txBody>
      </p:sp>
      <p:pic>
        <p:nvPicPr>
          <p:cNvPr id="2050" name="Picture 2" descr="Las adicciones (diapositivas) | PPT">
            <a:extLst>
              <a:ext uri="{FF2B5EF4-FFF2-40B4-BE49-F238E27FC236}">
                <a16:creationId xmlns:a16="http://schemas.microsoft.com/office/drawing/2014/main" id="{2C9D0247-059D-D6AE-AC95-A5FAC387C4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0762" y="984560"/>
            <a:ext cx="4826375" cy="36197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5"/>
          <p:cNvSpPr txBox="1">
            <a:spLocks noGrp="1"/>
          </p:cNvSpPr>
          <p:nvPr>
            <p:ph type="title"/>
          </p:nvPr>
        </p:nvSpPr>
        <p:spPr>
          <a:xfrm>
            <a:off x="381000" y="266885"/>
            <a:ext cx="8381400" cy="790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Libre Franklin Medium"/>
              <a:buNone/>
            </a:pPr>
            <a:r>
              <a:rPr lang="en-US" sz="3000" cap="none" dirty="0"/>
              <a:t>¿</a:t>
            </a:r>
            <a:r>
              <a:rPr lang="en-US" sz="3000" cap="none" dirty="0" err="1"/>
              <a:t>Qué</a:t>
            </a:r>
            <a:r>
              <a:rPr lang="en-US" sz="3000" cap="none" dirty="0"/>
              <a:t> le </a:t>
            </a:r>
            <a:r>
              <a:rPr lang="en-US" sz="3000" cap="none" dirty="0" err="1"/>
              <a:t>ocurre</a:t>
            </a:r>
            <a:r>
              <a:rPr lang="en-US" sz="3000" cap="none" dirty="0"/>
              <a:t> al </a:t>
            </a:r>
            <a:r>
              <a:rPr lang="en-US" sz="3000" cap="none" dirty="0" err="1"/>
              <a:t>cerebro</a:t>
            </a:r>
            <a:r>
              <a:rPr lang="en-US" sz="3000" cap="none" dirty="0"/>
              <a:t> </a:t>
            </a:r>
            <a:r>
              <a:rPr lang="en-US" sz="3000" cap="none" dirty="0" err="1"/>
              <a:t>cuando</a:t>
            </a:r>
            <a:r>
              <a:rPr lang="en-US" sz="3000" cap="none" dirty="0"/>
              <a:t> </a:t>
            </a:r>
            <a:r>
              <a:rPr lang="en-US" sz="3000" cap="none" dirty="0" err="1"/>
              <a:t>una</a:t>
            </a:r>
            <a:r>
              <a:rPr lang="en-US" sz="3000" cap="none" dirty="0"/>
              <a:t> persona </a:t>
            </a:r>
            <a:r>
              <a:rPr lang="en-US" sz="3000" cap="none" dirty="0" err="1"/>
              <a:t>toma</a:t>
            </a:r>
            <a:r>
              <a:rPr lang="en-US" sz="3000" cap="none" dirty="0"/>
              <a:t> </a:t>
            </a:r>
            <a:r>
              <a:rPr lang="en-US" sz="3000" cap="none" dirty="0" err="1"/>
              <a:t>drogas</a:t>
            </a:r>
            <a:r>
              <a:rPr lang="en-US" sz="3000" cap="none" dirty="0"/>
              <a:t>?</a:t>
            </a:r>
            <a:endParaRPr sz="3000" dirty="0"/>
          </a:p>
        </p:txBody>
      </p:sp>
      <p:pic>
        <p:nvPicPr>
          <p:cNvPr id="250" name="Google Shape;250;p35" descr="This is an image of a person with the brain highlighted. The basal ganglia, extended amygdala, and prefrontal cortex are called out. "/>
          <p:cNvPicPr preferRelativeResize="0"/>
          <p:nvPr/>
        </p:nvPicPr>
        <p:blipFill rotWithShape="1">
          <a:blip r:embed="rId3">
            <a:alphaModFix/>
          </a:blip>
          <a:srcRect/>
          <a:stretch/>
        </p:blipFill>
        <p:spPr>
          <a:xfrm>
            <a:off x="33338" y="1009425"/>
            <a:ext cx="4014424" cy="4134075"/>
          </a:xfrm>
          <a:prstGeom prst="rect">
            <a:avLst/>
          </a:prstGeom>
          <a:noFill/>
          <a:ln>
            <a:noFill/>
          </a:ln>
        </p:spPr>
      </p:pic>
      <p:sp>
        <p:nvSpPr>
          <p:cNvPr id="251" name="Google Shape;251;p35"/>
          <p:cNvSpPr/>
          <p:nvPr/>
        </p:nvSpPr>
        <p:spPr>
          <a:xfrm>
            <a:off x="3880374" y="1324500"/>
            <a:ext cx="4881900" cy="3624000"/>
          </a:xfrm>
          <a:prstGeom prst="rect">
            <a:avLst/>
          </a:prstGeom>
          <a:noFill/>
          <a:ln>
            <a:noFill/>
          </a:ln>
        </p:spPr>
        <p:txBody>
          <a:bodyPr spcFirstLastPara="1" wrap="square" lIns="91425" tIns="45700" rIns="91425" bIns="45700" anchor="t" anchorCtr="0">
            <a:noAutofit/>
          </a:bodyPr>
          <a:lstStyle/>
          <a:p>
            <a:pPr marL="457200" marR="0" lvl="0" indent="-342900" algn="l" rtl="0">
              <a:spcBef>
                <a:spcPts val="0"/>
              </a:spcBef>
              <a:spcAft>
                <a:spcPts val="0"/>
              </a:spcAft>
              <a:buClr>
                <a:schemeClr val="dk2"/>
              </a:buClr>
              <a:buSzPts val="1800"/>
              <a:buFont typeface="Roboto"/>
              <a:buChar char="●"/>
            </a:pPr>
            <a:r>
              <a:rPr lang="en-US" sz="1800" b="1" i="0" u="none" strike="noStrike" cap="none" dirty="0" err="1">
                <a:solidFill>
                  <a:schemeClr val="dk2"/>
                </a:solidFill>
                <a:latin typeface="Roboto"/>
                <a:ea typeface="Roboto"/>
                <a:cs typeface="Roboto"/>
                <a:sym typeface="Roboto"/>
              </a:rPr>
              <a:t>Ganglios</a:t>
            </a:r>
            <a:r>
              <a:rPr lang="en-US" sz="1800" b="1" i="0" u="none" strike="noStrike" cap="none" dirty="0">
                <a:solidFill>
                  <a:schemeClr val="dk2"/>
                </a:solidFill>
                <a:latin typeface="Roboto"/>
                <a:ea typeface="Roboto"/>
                <a:cs typeface="Roboto"/>
                <a:sym typeface="Roboto"/>
              </a:rPr>
              <a:t> basales: </a:t>
            </a:r>
            <a:r>
              <a:rPr lang="en-US" sz="1800" i="0" u="none" strike="noStrike" cap="none" dirty="0" err="1">
                <a:solidFill>
                  <a:schemeClr val="dk2"/>
                </a:solidFill>
                <a:latin typeface="Roboto"/>
                <a:ea typeface="Roboto"/>
                <a:cs typeface="Roboto"/>
                <a:sym typeface="Roboto"/>
              </a:rPr>
              <a:t>circuito</a:t>
            </a:r>
            <a:r>
              <a:rPr lang="en-US" sz="1800" i="0" u="none" strike="noStrike" cap="none" dirty="0">
                <a:solidFill>
                  <a:schemeClr val="dk2"/>
                </a:solidFill>
                <a:latin typeface="Roboto"/>
                <a:ea typeface="Roboto"/>
                <a:cs typeface="Roboto"/>
                <a:sym typeface="Roboto"/>
              </a:rPr>
              <a:t> de </a:t>
            </a:r>
            <a:r>
              <a:rPr lang="en-US" sz="1800" i="0" u="none" strike="noStrike" cap="none" dirty="0" err="1">
                <a:solidFill>
                  <a:schemeClr val="dk2"/>
                </a:solidFill>
                <a:latin typeface="Roboto"/>
                <a:ea typeface="Roboto"/>
                <a:cs typeface="Roboto"/>
                <a:sym typeface="Roboto"/>
              </a:rPr>
              <a:t>recompensa</a:t>
            </a:r>
            <a:endParaRPr lang="en-US" sz="1800" i="0" u="none" strike="noStrike" cap="none" dirty="0">
              <a:solidFill>
                <a:schemeClr val="dk2"/>
              </a:solidFill>
              <a:latin typeface="Roboto"/>
              <a:ea typeface="Roboto"/>
              <a:cs typeface="Roboto"/>
              <a:sym typeface="Roboto"/>
            </a:endParaRPr>
          </a:p>
          <a:p>
            <a:pPr marL="114300" marR="0" lvl="0" algn="l" rtl="0">
              <a:spcBef>
                <a:spcPts val="0"/>
              </a:spcBef>
              <a:spcAft>
                <a:spcPts val="0"/>
              </a:spcAft>
              <a:buClr>
                <a:schemeClr val="dk2"/>
              </a:buClr>
              <a:buSzPts val="1800"/>
            </a:pPr>
            <a:endParaRPr lang="en-US" sz="1800" i="0" u="none" strike="noStrike" cap="none" dirty="0">
              <a:solidFill>
                <a:schemeClr val="dk2"/>
              </a:solidFill>
              <a:latin typeface="Roboto"/>
              <a:ea typeface="Roboto"/>
              <a:cs typeface="Roboto"/>
              <a:sym typeface="Roboto"/>
            </a:endParaRPr>
          </a:p>
          <a:p>
            <a:pPr marL="457200" marR="0" lvl="0" indent="-342900" algn="l" rtl="0">
              <a:spcBef>
                <a:spcPts val="0"/>
              </a:spcBef>
              <a:spcAft>
                <a:spcPts val="0"/>
              </a:spcAft>
              <a:buClr>
                <a:schemeClr val="dk2"/>
              </a:buClr>
              <a:buSzPts val="1800"/>
              <a:buFont typeface="Roboto"/>
              <a:buChar char="●"/>
            </a:pPr>
            <a:r>
              <a:rPr lang="en-US" sz="1800" b="1" i="0" u="none" strike="noStrike" cap="none" dirty="0" err="1">
                <a:solidFill>
                  <a:schemeClr val="dk2"/>
                </a:solidFill>
                <a:latin typeface="Roboto"/>
                <a:ea typeface="Roboto"/>
                <a:cs typeface="Roboto"/>
                <a:sym typeface="Roboto"/>
              </a:rPr>
              <a:t>Amígdala</a:t>
            </a:r>
            <a:r>
              <a:rPr lang="en-US" sz="1800" b="1" i="0" u="none" strike="noStrike" cap="none" dirty="0">
                <a:solidFill>
                  <a:schemeClr val="dk2"/>
                </a:solidFill>
                <a:latin typeface="Roboto"/>
                <a:ea typeface="Roboto"/>
                <a:cs typeface="Roboto"/>
                <a:sym typeface="Roboto"/>
              </a:rPr>
              <a:t> </a:t>
            </a:r>
            <a:r>
              <a:rPr lang="en-US" sz="1800" b="1" i="0" u="none" strike="noStrike" cap="none" dirty="0" err="1">
                <a:solidFill>
                  <a:schemeClr val="dk2"/>
                </a:solidFill>
                <a:latin typeface="Roboto"/>
                <a:ea typeface="Roboto"/>
                <a:cs typeface="Roboto"/>
                <a:sym typeface="Roboto"/>
              </a:rPr>
              <a:t>extendida</a:t>
            </a:r>
            <a:r>
              <a:rPr lang="en-US" sz="1800" b="1" i="0" u="none" strike="noStrike" cap="none" dirty="0">
                <a:solidFill>
                  <a:schemeClr val="dk2"/>
                </a:solidFill>
                <a:latin typeface="Roboto"/>
                <a:ea typeface="Roboto"/>
                <a:cs typeface="Roboto"/>
                <a:sym typeface="Roboto"/>
              </a:rPr>
              <a:t>: </a:t>
            </a:r>
            <a:r>
              <a:rPr lang="en-US" sz="1800" i="0" u="none" strike="noStrike" cap="none" dirty="0" err="1">
                <a:solidFill>
                  <a:schemeClr val="dk2"/>
                </a:solidFill>
                <a:latin typeface="Roboto"/>
                <a:ea typeface="Roboto"/>
                <a:cs typeface="Roboto"/>
                <a:sym typeface="Roboto"/>
              </a:rPr>
              <a:t>sentimientos</a:t>
            </a:r>
            <a:r>
              <a:rPr lang="en-US" sz="1800" i="0" u="none" strike="noStrike" cap="none" dirty="0">
                <a:solidFill>
                  <a:schemeClr val="dk2"/>
                </a:solidFill>
                <a:latin typeface="Roboto"/>
                <a:ea typeface="Roboto"/>
                <a:cs typeface="Roboto"/>
                <a:sym typeface="Roboto"/>
              </a:rPr>
              <a:t> </a:t>
            </a:r>
            <a:r>
              <a:rPr lang="en-US" sz="1800" i="0" u="none" strike="noStrike" cap="none" dirty="0" err="1">
                <a:solidFill>
                  <a:schemeClr val="dk2"/>
                </a:solidFill>
                <a:latin typeface="Roboto"/>
                <a:ea typeface="Roboto"/>
                <a:cs typeface="Roboto"/>
                <a:sym typeface="Roboto"/>
              </a:rPr>
              <a:t>estresantes</a:t>
            </a:r>
            <a:r>
              <a:rPr lang="en-US" sz="1800" i="0" u="none" strike="noStrike" cap="none" dirty="0">
                <a:solidFill>
                  <a:schemeClr val="dk2"/>
                </a:solidFill>
                <a:latin typeface="Roboto"/>
                <a:ea typeface="Roboto"/>
                <a:cs typeface="Roboto"/>
                <a:sym typeface="Roboto"/>
              </a:rPr>
              <a:t> </a:t>
            </a:r>
            <a:r>
              <a:rPr lang="en-US" sz="1800" i="0" u="none" strike="noStrike" cap="none" dirty="0" err="1">
                <a:solidFill>
                  <a:schemeClr val="dk2"/>
                </a:solidFill>
                <a:latin typeface="Roboto"/>
                <a:ea typeface="Roboto"/>
                <a:cs typeface="Roboto"/>
                <a:sym typeface="Roboto"/>
              </a:rPr>
              <a:t>como</a:t>
            </a:r>
            <a:r>
              <a:rPr lang="en-US" sz="1800" i="0" u="none" strike="noStrike" cap="none" dirty="0">
                <a:solidFill>
                  <a:schemeClr val="dk2"/>
                </a:solidFill>
                <a:latin typeface="Roboto"/>
                <a:ea typeface="Roboto"/>
                <a:cs typeface="Roboto"/>
                <a:sym typeface="Roboto"/>
              </a:rPr>
              <a:t> </a:t>
            </a:r>
            <a:r>
              <a:rPr lang="en-US" sz="1800" i="0" u="none" strike="noStrike" cap="none" dirty="0" err="1">
                <a:solidFill>
                  <a:schemeClr val="dk2"/>
                </a:solidFill>
                <a:latin typeface="Roboto"/>
                <a:ea typeface="Roboto"/>
                <a:cs typeface="Roboto"/>
                <a:sym typeface="Roboto"/>
              </a:rPr>
              <a:t>ansiedad</a:t>
            </a:r>
            <a:r>
              <a:rPr lang="en-US" sz="1800" i="0" u="none" strike="noStrike" cap="none" dirty="0">
                <a:solidFill>
                  <a:schemeClr val="dk2"/>
                </a:solidFill>
                <a:latin typeface="Roboto"/>
                <a:ea typeface="Roboto"/>
                <a:cs typeface="Roboto"/>
                <a:sym typeface="Roboto"/>
              </a:rPr>
              <a:t>, </a:t>
            </a:r>
            <a:r>
              <a:rPr lang="en-US" sz="1800" i="0" u="none" strike="noStrike" cap="none" dirty="0" err="1">
                <a:solidFill>
                  <a:schemeClr val="dk2"/>
                </a:solidFill>
                <a:latin typeface="Roboto"/>
                <a:ea typeface="Roboto"/>
                <a:cs typeface="Roboto"/>
                <a:sym typeface="Roboto"/>
              </a:rPr>
              <a:t>retraimiento</a:t>
            </a:r>
            <a:endParaRPr lang="en-US" sz="1800" i="0" u="none" strike="noStrike" cap="none" dirty="0">
              <a:solidFill>
                <a:schemeClr val="dk2"/>
              </a:solidFill>
              <a:latin typeface="Roboto"/>
              <a:ea typeface="Roboto"/>
              <a:cs typeface="Roboto"/>
              <a:sym typeface="Roboto"/>
            </a:endParaRPr>
          </a:p>
          <a:p>
            <a:pPr marL="114300" marR="0" lvl="0" algn="l" rtl="0">
              <a:spcBef>
                <a:spcPts val="0"/>
              </a:spcBef>
              <a:spcAft>
                <a:spcPts val="0"/>
              </a:spcAft>
              <a:buClr>
                <a:schemeClr val="dk2"/>
              </a:buClr>
              <a:buSzPts val="1800"/>
            </a:pPr>
            <a:endParaRPr lang="en-US" sz="1800" i="0" u="none" strike="noStrike" cap="none" dirty="0">
              <a:solidFill>
                <a:schemeClr val="dk2"/>
              </a:solidFill>
              <a:latin typeface="Roboto"/>
              <a:ea typeface="Roboto"/>
              <a:cs typeface="Roboto"/>
              <a:sym typeface="Roboto"/>
            </a:endParaRPr>
          </a:p>
          <a:p>
            <a:pPr marL="457200" marR="0" lvl="0" indent="-342900" algn="l" rtl="0">
              <a:spcBef>
                <a:spcPts val="0"/>
              </a:spcBef>
              <a:spcAft>
                <a:spcPts val="0"/>
              </a:spcAft>
              <a:buClr>
                <a:schemeClr val="dk2"/>
              </a:buClr>
              <a:buSzPts val="1800"/>
              <a:buFont typeface="Roboto"/>
              <a:buChar char="●"/>
            </a:pPr>
            <a:r>
              <a:rPr lang="en-US" sz="1800" b="1" i="0" u="none" strike="noStrike" cap="none" dirty="0" err="1">
                <a:solidFill>
                  <a:schemeClr val="dk2"/>
                </a:solidFill>
                <a:latin typeface="Roboto"/>
                <a:ea typeface="Roboto"/>
                <a:cs typeface="Roboto"/>
                <a:sym typeface="Roboto"/>
              </a:rPr>
              <a:t>Corteza</a:t>
            </a:r>
            <a:r>
              <a:rPr lang="en-US" sz="1800" b="1" i="0" u="none" strike="noStrike" cap="none" dirty="0">
                <a:solidFill>
                  <a:schemeClr val="dk2"/>
                </a:solidFill>
                <a:latin typeface="Roboto"/>
                <a:ea typeface="Roboto"/>
                <a:cs typeface="Roboto"/>
                <a:sym typeface="Roboto"/>
              </a:rPr>
              <a:t> prefrontal: </a:t>
            </a:r>
            <a:r>
              <a:rPr lang="en-US" sz="1800" i="0" u="none" strike="noStrike" cap="none" dirty="0">
                <a:solidFill>
                  <a:schemeClr val="dk2"/>
                </a:solidFill>
                <a:latin typeface="Roboto"/>
                <a:ea typeface="Roboto"/>
                <a:cs typeface="Roboto"/>
                <a:sym typeface="Roboto"/>
              </a:rPr>
              <a:t>la </a:t>
            </a:r>
            <a:r>
              <a:rPr lang="en-US" sz="1800" i="0" u="none" strike="noStrike" cap="none" dirty="0" err="1">
                <a:solidFill>
                  <a:schemeClr val="dk2"/>
                </a:solidFill>
                <a:latin typeface="Roboto"/>
                <a:ea typeface="Roboto"/>
                <a:cs typeface="Roboto"/>
                <a:sym typeface="Roboto"/>
              </a:rPr>
              <a:t>capacidad</a:t>
            </a:r>
            <a:r>
              <a:rPr lang="en-US" sz="1800" i="0" u="none" strike="noStrike" cap="none" dirty="0">
                <a:solidFill>
                  <a:schemeClr val="dk2"/>
                </a:solidFill>
                <a:latin typeface="Roboto"/>
                <a:ea typeface="Roboto"/>
                <a:cs typeface="Roboto"/>
                <a:sym typeface="Roboto"/>
              </a:rPr>
              <a:t> de </a:t>
            </a:r>
            <a:r>
              <a:rPr lang="en-US" sz="1800" i="0" u="none" strike="noStrike" cap="none" dirty="0" err="1">
                <a:solidFill>
                  <a:schemeClr val="dk2"/>
                </a:solidFill>
                <a:latin typeface="Roboto"/>
                <a:ea typeface="Roboto"/>
                <a:cs typeface="Roboto"/>
                <a:sym typeface="Roboto"/>
              </a:rPr>
              <a:t>pensar</a:t>
            </a:r>
            <a:r>
              <a:rPr lang="en-US" sz="1800" i="0" u="none" strike="noStrike" cap="none" dirty="0">
                <a:solidFill>
                  <a:schemeClr val="dk2"/>
                </a:solidFill>
                <a:latin typeface="Roboto"/>
                <a:ea typeface="Roboto"/>
                <a:cs typeface="Roboto"/>
                <a:sym typeface="Roboto"/>
              </a:rPr>
              <a:t>, </a:t>
            </a:r>
            <a:r>
              <a:rPr lang="en-US" sz="1800" i="0" u="none" strike="noStrike" cap="none" dirty="0" err="1">
                <a:solidFill>
                  <a:schemeClr val="dk2"/>
                </a:solidFill>
                <a:latin typeface="Roboto"/>
                <a:ea typeface="Roboto"/>
                <a:cs typeface="Roboto"/>
                <a:sym typeface="Roboto"/>
              </a:rPr>
              <a:t>planificar</a:t>
            </a:r>
            <a:r>
              <a:rPr lang="en-US" sz="1800" i="0" u="none" strike="noStrike" cap="none" dirty="0">
                <a:solidFill>
                  <a:schemeClr val="dk2"/>
                </a:solidFill>
                <a:latin typeface="Roboto"/>
                <a:ea typeface="Roboto"/>
                <a:cs typeface="Roboto"/>
                <a:sym typeface="Roboto"/>
              </a:rPr>
              <a:t>, resolver </a:t>
            </a:r>
            <a:r>
              <a:rPr lang="en-US" sz="1800" i="0" u="none" strike="noStrike" cap="none" dirty="0" err="1">
                <a:solidFill>
                  <a:schemeClr val="dk2"/>
                </a:solidFill>
                <a:latin typeface="Roboto"/>
                <a:ea typeface="Roboto"/>
                <a:cs typeface="Roboto"/>
                <a:sym typeface="Roboto"/>
              </a:rPr>
              <a:t>problemas</a:t>
            </a:r>
            <a:r>
              <a:rPr lang="en-US" sz="1800" i="0" u="none" strike="noStrike" cap="none" dirty="0">
                <a:solidFill>
                  <a:schemeClr val="dk2"/>
                </a:solidFill>
                <a:latin typeface="Roboto"/>
                <a:ea typeface="Roboto"/>
                <a:cs typeface="Roboto"/>
                <a:sym typeface="Roboto"/>
              </a:rPr>
              <a:t>, </a:t>
            </a:r>
            <a:r>
              <a:rPr lang="en-US" sz="1800" i="0" u="none" strike="noStrike" cap="none" dirty="0" err="1">
                <a:solidFill>
                  <a:schemeClr val="dk2"/>
                </a:solidFill>
                <a:latin typeface="Roboto"/>
                <a:ea typeface="Roboto"/>
                <a:cs typeface="Roboto"/>
                <a:sym typeface="Roboto"/>
              </a:rPr>
              <a:t>tomar</a:t>
            </a:r>
            <a:r>
              <a:rPr lang="en-US" sz="1800" i="0" u="none" strike="noStrike" cap="none" dirty="0">
                <a:solidFill>
                  <a:schemeClr val="dk2"/>
                </a:solidFill>
                <a:latin typeface="Roboto"/>
                <a:ea typeface="Roboto"/>
                <a:cs typeface="Roboto"/>
                <a:sym typeface="Roboto"/>
              </a:rPr>
              <a:t> </a:t>
            </a:r>
            <a:r>
              <a:rPr lang="en-US" sz="1800" i="0" u="none" strike="noStrike" cap="none" dirty="0" err="1">
                <a:solidFill>
                  <a:schemeClr val="dk2"/>
                </a:solidFill>
                <a:latin typeface="Roboto"/>
                <a:ea typeface="Roboto"/>
                <a:cs typeface="Roboto"/>
                <a:sym typeface="Roboto"/>
              </a:rPr>
              <a:t>decisiones</a:t>
            </a:r>
            <a:r>
              <a:rPr lang="en-US" sz="1800" i="0" u="none" strike="noStrike" cap="none" dirty="0">
                <a:solidFill>
                  <a:schemeClr val="dk2"/>
                </a:solidFill>
                <a:latin typeface="Roboto"/>
                <a:ea typeface="Roboto"/>
                <a:cs typeface="Roboto"/>
                <a:sym typeface="Roboto"/>
              </a:rPr>
              <a:t> y </a:t>
            </a:r>
            <a:r>
              <a:rPr lang="en-US" sz="1800" i="0" u="none" strike="noStrike" cap="none" dirty="0" err="1">
                <a:solidFill>
                  <a:schemeClr val="dk2"/>
                </a:solidFill>
                <a:latin typeface="Roboto"/>
                <a:ea typeface="Roboto"/>
                <a:cs typeface="Roboto"/>
                <a:sym typeface="Roboto"/>
              </a:rPr>
              <a:t>ejercer</a:t>
            </a:r>
            <a:r>
              <a:rPr lang="en-US" sz="1800" i="0" u="none" strike="noStrike" cap="none" dirty="0">
                <a:solidFill>
                  <a:schemeClr val="dk2"/>
                </a:solidFill>
                <a:latin typeface="Roboto"/>
                <a:ea typeface="Roboto"/>
                <a:cs typeface="Roboto"/>
                <a:sym typeface="Roboto"/>
              </a:rPr>
              <a:t> </a:t>
            </a:r>
            <a:r>
              <a:rPr lang="en-US" sz="1800" i="0" u="none" strike="noStrike" cap="none" dirty="0" err="1">
                <a:solidFill>
                  <a:schemeClr val="dk2"/>
                </a:solidFill>
                <a:latin typeface="Roboto"/>
                <a:ea typeface="Roboto"/>
                <a:cs typeface="Roboto"/>
                <a:sym typeface="Roboto"/>
              </a:rPr>
              <a:t>autocontrol</a:t>
            </a:r>
            <a:r>
              <a:rPr lang="en-US" sz="1800" i="0" u="none" strike="noStrike" cap="none" dirty="0">
                <a:solidFill>
                  <a:schemeClr val="dk2"/>
                </a:solidFill>
                <a:latin typeface="Roboto"/>
                <a:ea typeface="Roboto"/>
                <a:cs typeface="Roboto"/>
                <a:sym typeface="Roboto"/>
              </a:rPr>
              <a:t> </a:t>
            </a:r>
            <a:r>
              <a:rPr lang="en-US" sz="1800" i="0" u="none" strike="noStrike" cap="none" dirty="0" err="1">
                <a:solidFill>
                  <a:schemeClr val="dk2"/>
                </a:solidFill>
                <a:latin typeface="Roboto"/>
                <a:ea typeface="Roboto"/>
                <a:cs typeface="Roboto"/>
                <a:sym typeface="Roboto"/>
              </a:rPr>
              <a:t>sobre</a:t>
            </a:r>
            <a:r>
              <a:rPr lang="en-US" sz="1800" i="0" u="none" strike="noStrike" cap="none" dirty="0">
                <a:solidFill>
                  <a:schemeClr val="dk2"/>
                </a:solidFill>
                <a:latin typeface="Roboto"/>
                <a:ea typeface="Roboto"/>
                <a:cs typeface="Roboto"/>
                <a:sym typeface="Roboto"/>
              </a:rPr>
              <a:t> </a:t>
            </a:r>
            <a:r>
              <a:rPr lang="en-US" sz="1800" i="0" u="none" strike="noStrike" cap="none" dirty="0" err="1">
                <a:solidFill>
                  <a:schemeClr val="dk2"/>
                </a:solidFill>
                <a:latin typeface="Roboto"/>
                <a:ea typeface="Roboto"/>
                <a:cs typeface="Roboto"/>
                <a:sym typeface="Roboto"/>
              </a:rPr>
              <a:t>los</a:t>
            </a:r>
            <a:r>
              <a:rPr lang="en-US" sz="1800" i="0" u="none" strike="noStrike" cap="none" dirty="0">
                <a:solidFill>
                  <a:schemeClr val="dk2"/>
                </a:solidFill>
                <a:latin typeface="Roboto"/>
                <a:ea typeface="Roboto"/>
                <a:cs typeface="Roboto"/>
                <a:sym typeface="Roboto"/>
              </a:rPr>
              <a:t> </a:t>
            </a:r>
            <a:r>
              <a:rPr lang="en-US" sz="1800" i="0" u="none" strike="noStrike" cap="none" dirty="0" err="1">
                <a:solidFill>
                  <a:schemeClr val="dk2"/>
                </a:solidFill>
                <a:latin typeface="Roboto"/>
                <a:ea typeface="Roboto"/>
                <a:cs typeface="Roboto"/>
                <a:sym typeface="Roboto"/>
              </a:rPr>
              <a:t>impulsos</a:t>
            </a:r>
            <a:r>
              <a:rPr lang="en-US" sz="1800" i="0" u="none" strike="noStrike" cap="none" dirty="0">
                <a:solidFill>
                  <a:schemeClr val="dk2"/>
                </a:solidFill>
                <a:latin typeface="Roboto"/>
                <a:ea typeface="Roboto"/>
                <a:cs typeface="Roboto"/>
                <a:sym typeface="Roboto"/>
              </a:rPr>
              <a:t>.</a:t>
            </a:r>
            <a:endParaRPr sz="1800" dirty="0">
              <a:latin typeface="Roboto"/>
              <a:ea typeface="Roboto"/>
              <a:cs typeface="Roboto"/>
              <a:sym typeface="Roboto"/>
            </a:endParaRPr>
          </a:p>
        </p:txBody>
      </p:sp>
      <p:sp>
        <p:nvSpPr>
          <p:cNvPr id="2" name="Rectangle 1">
            <a:extLst>
              <a:ext uri="{FF2B5EF4-FFF2-40B4-BE49-F238E27FC236}">
                <a16:creationId xmlns:a16="http://schemas.microsoft.com/office/drawing/2014/main" id="{4E360CF7-FC54-30CD-F7E3-B13817DFBEB8}"/>
              </a:ext>
            </a:extLst>
          </p:cNvPr>
          <p:cNvSpPr/>
          <p:nvPr/>
        </p:nvSpPr>
        <p:spPr>
          <a:xfrm>
            <a:off x="2271713" y="1152525"/>
            <a:ext cx="1076324" cy="1143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err="1">
                <a:solidFill>
                  <a:schemeClr val="tx1"/>
                </a:solidFill>
              </a:rPr>
              <a:t>Ganglios</a:t>
            </a:r>
            <a:r>
              <a:rPr lang="en-US" sz="900" dirty="0">
                <a:solidFill>
                  <a:schemeClr val="tx1"/>
                </a:solidFill>
              </a:rPr>
              <a:t> Basales</a:t>
            </a:r>
          </a:p>
        </p:txBody>
      </p:sp>
      <p:sp>
        <p:nvSpPr>
          <p:cNvPr id="3" name="Rectangle 2">
            <a:extLst>
              <a:ext uri="{FF2B5EF4-FFF2-40B4-BE49-F238E27FC236}">
                <a16:creationId xmlns:a16="http://schemas.microsoft.com/office/drawing/2014/main" id="{EA97167A-CC22-862A-0C45-89916041F026}"/>
              </a:ext>
            </a:extLst>
          </p:cNvPr>
          <p:cNvSpPr/>
          <p:nvPr/>
        </p:nvSpPr>
        <p:spPr>
          <a:xfrm>
            <a:off x="2376488" y="3876675"/>
            <a:ext cx="1466850" cy="1143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err="1">
                <a:solidFill>
                  <a:schemeClr val="tx1"/>
                </a:solidFill>
              </a:rPr>
              <a:t>Amígdala</a:t>
            </a:r>
            <a:r>
              <a:rPr lang="en-US" sz="900" dirty="0">
                <a:solidFill>
                  <a:schemeClr val="tx1"/>
                </a:solidFill>
              </a:rPr>
              <a:t> </a:t>
            </a:r>
            <a:r>
              <a:rPr lang="en-US" sz="900" dirty="0" err="1">
                <a:solidFill>
                  <a:schemeClr val="tx1"/>
                </a:solidFill>
              </a:rPr>
              <a:t>extendida</a:t>
            </a:r>
            <a:endParaRPr lang="en-US" sz="900" dirty="0">
              <a:solidFill>
                <a:schemeClr val="tx1"/>
              </a:solidFill>
            </a:endParaRPr>
          </a:p>
        </p:txBody>
      </p:sp>
      <p:sp>
        <p:nvSpPr>
          <p:cNvPr id="4" name="Rectangle 3">
            <a:extLst>
              <a:ext uri="{FF2B5EF4-FFF2-40B4-BE49-F238E27FC236}">
                <a16:creationId xmlns:a16="http://schemas.microsoft.com/office/drawing/2014/main" id="{3677CF03-3C94-5121-1B36-AC6159BDDBF6}"/>
              </a:ext>
            </a:extLst>
          </p:cNvPr>
          <p:cNvSpPr/>
          <p:nvPr/>
        </p:nvSpPr>
        <p:spPr>
          <a:xfrm>
            <a:off x="642937" y="4486275"/>
            <a:ext cx="1309687" cy="1387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err="1">
                <a:solidFill>
                  <a:schemeClr val="tx1"/>
                </a:solidFill>
              </a:rPr>
              <a:t>Corteza</a:t>
            </a:r>
            <a:r>
              <a:rPr lang="en-US" sz="900" dirty="0">
                <a:solidFill>
                  <a:schemeClr val="tx1"/>
                </a:solidFill>
              </a:rPr>
              <a:t> Prefrontal</a:t>
            </a:r>
          </a:p>
        </p:txBody>
      </p:sp>
    </p:spTree>
  </p:cSld>
  <p:clrMapOvr>
    <a:masterClrMapping/>
  </p:clrMapOvr>
</p:sld>
</file>

<file path=ppt/theme/theme1.xml><?xml version="1.0" encoding="utf-8"?>
<a:theme xmlns:a="http://schemas.openxmlformats.org/drawingml/2006/main" name="Drugs and Substance Abuse Infographics by Slidesgo">
  <a:themeElements>
    <a:clrScheme name="Simple Light">
      <a:dk1>
        <a:srgbClr val="000000"/>
      </a:dk1>
      <a:lt1>
        <a:srgbClr val="FFFFFF"/>
      </a:lt1>
      <a:dk2>
        <a:srgbClr val="666666"/>
      </a:dk2>
      <a:lt2>
        <a:srgbClr val="D9D9D9"/>
      </a:lt2>
      <a:accent1>
        <a:srgbClr val="FF5A00"/>
      </a:accent1>
      <a:accent2>
        <a:srgbClr val="ECCC08"/>
      </a:accent2>
      <a:accent3>
        <a:srgbClr val="6B9351"/>
      </a:accent3>
      <a:accent4>
        <a:srgbClr val="91CE6E"/>
      </a:accent4>
      <a:accent5>
        <a:srgbClr val="3B73A4"/>
      </a:accent5>
      <a:accent6>
        <a:srgbClr val="7ECFE2"/>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{FF0127C5-8B27-E04E-8741-3EF6A175AF1A}tf16401378</Template>
  <TotalTime>4969</TotalTime>
  <Words>2919</Words>
  <Application>Microsoft Macintosh PowerPoint</Application>
  <PresentationFormat>On-screen Show (16:9)</PresentationFormat>
  <Paragraphs>252</Paragraphs>
  <Slides>35</Slides>
  <Notes>26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Fira Sans Extra Condensed</vt:lpstr>
      <vt:lpstr>Libre Franklin Medium</vt:lpstr>
      <vt:lpstr>Arial</vt:lpstr>
      <vt:lpstr>Fira Sans</vt:lpstr>
      <vt:lpstr>Times New Roman</vt:lpstr>
      <vt:lpstr>Roboto Medium</vt:lpstr>
      <vt:lpstr>Arial Nova</vt:lpstr>
      <vt:lpstr>Avenir</vt:lpstr>
      <vt:lpstr>Roboto</vt:lpstr>
      <vt:lpstr>Calibri</vt:lpstr>
      <vt:lpstr>Drugs and Substance Abuse Infographics by Slidesgo</vt:lpstr>
      <vt:lpstr>¿Qué son las sustancias y cómo nos afectan?</vt:lpstr>
      <vt:lpstr>Agradecimiento + Descargo de Responsabilidad</vt:lpstr>
      <vt:lpstr>Programa de respuesta a los opioides en las comunidades rurales (RCORP) - Consorcio de Tennessee del Este (ETC)</vt:lpstr>
      <vt:lpstr>Objetivos de Aprendizaje</vt:lpstr>
      <vt:lpstr>SUD y el Cerebro</vt:lpstr>
      <vt:lpstr>Trastorno por Consumo de Sustancias</vt:lpstr>
      <vt:lpstr>PowerPoint Presentation</vt:lpstr>
      <vt:lpstr>Mecanismos del SUD en el cerebro</vt:lpstr>
      <vt:lpstr>¿Qué le ocurre al cerebro cuando una persona toma drogas?</vt:lpstr>
      <vt:lpstr>SISTEMA LÍMBICO: SISTEMA DE RECOMPENSA</vt:lpstr>
      <vt:lpstr>CAMINO DE LA RECOMPENSA</vt:lpstr>
      <vt:lpstr>PowerPoint Presentation</vt:lpstr>
      <vt:lpstr>Clasificación de las Drogas y Vías de Administración</vt:lpstr>
      <vt:lpstr>Clasificación de las Drogas </vt:lpstr>
      <vt:lpstr>Retos del SUD</vt:lpstr>
      <vt:lpstr>Trauma</vt:lpstr>
      <vt:lpstr>Experiencias Adversas en la Infancia</vt:lpstr>
      <vt:lpstr>Las ACE son comunes y se agrupan</vt:lpstr>
      <vt:lpstr>PowerPoint Presentation</vt:lpstr>
      <vt:lpstr>PowerPoint Presentation</vt:lpstr>
      <vt:lpstr>Ciclo del Trauma</vt:lpstr>
      <vt:lpstr>Región del Este de TN Este:  Consumo de alcohol a lo largo de la vida, por sexo y grado escolar</vt:lpstr>
      <vt:lpstr>Región del Este de TN Este: Uso durante la vida de un dispositivo de vapeo con nicotina por sexo y grado escolar</vt:lpstr>
      <vt:lpstr>Muertes por Sobredosis de Opioides, Tasa en TN-2021</vt:lpstr>
      <vt:lpstr>Muertes por Sobredosis de Drogas en Hispanos en TN 2017-2021</vt:lpstr>
      <vt:lpstr>Estrategias de Prevención</vt:lpstr>
      <vt:lpstr>Escuchar</vt:lpstr>
      <vt:lpstr>Escuchar Activamente</vt:lpstr>
      <vt:lpstr>¿Triste? ¿Has ayudado, escuchado o abrazado?</vt:lpstr>
      <vt:lpstr>Fomenta la Resiliencia</vt:lpstr>
      <vt:lpstr>Fomenta la Resiliencia</vt:lpstr>
      <vt:lpstr>Fomenta la Resiliencia</vt:lpstr>
      <vt:lpstr>Fomenta la Resiliencia</vt:lpstr>
      <vt:lpstr>Fomenta la Resiliencia</vt:lpstr>
      <vt:lpstr>Resumen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SUD 101: Substance Use Disorder &amp;  The Brain</dc:title>
  <dc:creator>Meschke, Laurie L</dc:creator>
  <cp:lastModifiedBy>Nieves, Rebeca Nicole</cp:lastModifiedBy>
  <cp:revision>21</cp:revision>
  <dcterms:modified xsi:type="dcterms:W3CDTF">2023-11-09T22:59:29Z</dcterms:modified>
</cp:coreProperties>
</file>